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33"/>
  </p:notesMasterIdLst>
  <p:sldIdLst>
    <p:sldId id="256" r:id="rId2"/>
    <p:sldId id="257" r:id="rId3"/>
    <p:sldId id="258" r:id="rId4"/>
    <p:sldId id="284" r:id="rId5"/>
    <p:sldId id="274" r:id="rId6"/>
    <p:sldId id="259" r:id="rId7"/>
    <p:sldId id="260" r:id="rId8"/>
    <p:sldId id="261" r:id="rId9"/>
    <p:sldId id="283" r:id="rId10"/>
    <p:sldId id="300" r:id="rId11"/>
    <p:sldId id="301" r:id="rId12"/>
    <p:sldId id="271" r:id="rId13"/>
    <p:sldId id="270" r:id="rId14"/>
    <p:sldId id="286" r:id="rId15"/>
    <p:sldId id="287" r:id="rId16"/>
    <p:sldId id="288" r:id="rId17"/>
    <p:sldId id="289" r:id="rId18"/>
    <p:sldId id="272" r:id="rId19"/>
    <p:sldId id="275" r:id="rId20"/>
    <p:sldId id="293" r:id="rId21"/>
    <p:sldId id="294" r:id="rId22"/>
    <p:sldId id="295" r:id="rId23"/>
    <p:sldId id="296" r:id="rId24"/>
    <p:sldId id="297" r:id="rId25"/>
    <p:sldId id="298" r:id="rId26"/>
    <p:sldId id="299" r:id="rId27"/>
    <p:sldId id="281" r:id="rId28"/>
    <p:sldId id="267" r:id="rId29"/>
    <p:sldId id="268" r:id="rId30"/>
    <p:sldId id="285" r:id="rId31"/>
    <p:sldId id="269"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4C817-555F-454D-8482-032592788A29}" v="359" dt="2019-10-26T20:05:51.586"/>
    <p1510:client id="{278E70CC-B0E8-4D92-9A0C-90E805452C1B}" v="471" dt="2019-10-17T07:04:33.350"/>
    <p1510:client id="{51865A80-C19B-4F08-A7DC-72A8BCC69D01}" v="1140" dt="2019-10-22T17:44:16.037"/>
    <p1510:client id="{C3D9498D-0EEA-47BC-97FE-57AFA724CAF9}" v="339" dt="2019-10-26T20:14:26.356"/>
    <p1510:client id="{DE6DA2A4-D634-4B58-B4B2-AF318E88F433}" v="596" dt="2019-10-23T03:11:29.039"/>
    <p1510:client id="{EE1158E9-3298-40EB-90B0-16484830ADBA}" v="124" dt="2019-10-17T07:25:59.379"/>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19" autoAdjust="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61773D-D281-4B1F-A43A-A07307F9C20D}" type="doc">
      <dgm:prSet loTypeId="urn:microsoft.com/office/officeart/2018/2/layout/IconVerticalSolidList" loCatId="icon" qsTypeId="urn:microsoft.com/office/officeart/2005/8/quickstyle/simple1" qsCatId="simple" csTypeId="urn:microsoft.com/office/officeart/2018/5/colors/Iconchunking_neutralicontext_accent6_2" csCatId="accent6" phldr="1"/>
      <dgm:spPr/>
      <dgm:t>
        <a:bodyPr/>
        <a:lstStyle/>
        <a:p>
          <a:endParaRPr lang="en-US"/>
        </a:p>
      </dgm:t>
    </dgm:pt>
    <dgm:pt modelId="{249D61B9-DA86-4156-AA92-E35780D16A97}">
      <dgm:prSet/>
      <dgm:spPr/>
      <dgm:t>
        <a:bodyPr/>
        <a:lstStyle/>
        <a:p>
          <a:r>
            <a:rPr lang="en-US" dirty="0"/>
            <a:t>Glass is a non- crystalline, amorphous solid that is most often transparent and has widespread practical, technological and decorative uses in for example window panes</a:t>
          </a:r>
        </a:p>
      </dgm:t>
    </dgm:pt>
    <dgm:pt modelId="{C9CCF72C-53F0-4546-B4BC-CC177E7218FA}" type="parTrans" cxnId="{2A338117-5DA1-4E47-A5FB-E439211FECF3}">
      <dgm:prSet/>
      <dgm:spPr/>
      <dgm:t>
        <a:bodyPr/>
        <a:lstStyle/>
        <a:p>
          <a:endParaRPr lang="en-US"/>
        </a:p>
      </dgm:t>
    </dgm:pt>
    <dgm:pt modelId="{25B59A5A-8350-4236-B916-8398EE0E33FB}" type="sibTrans" cxnId="{2A338117-5DA1-4E47-A5FB-E439211FECF3}">
      <dgm:prSet/>
      <dgm:spPr/>
      <dgm:t>
        <a:bodyPr/>
        <a:lstStyle/>
        <a:p>
          <a:endParaRPr lang="en-US"/>
        </a:p>
      </dgm:t>
    </dgm:pt>
    <dgm:pt modelId="{B734D158-B2A8-4D0E-B8F5-2C365FD96E7E}">
      <dgm:prSet/>
      <dgm:spPr/>
      <dgm:t>
        <a:bodyPr/>
        <a:lstStyle/>
        <a:p>
          <a:r>
            <a:rPr lang="en-US" dirty="0"/>
            <a:t>Glass companies and factories that use glass as raw material can have difficulty understanding and classifying glass materials.</a:t>
          </a:r>
        </a:p>
      </dgm:t>
    </dgm:pt>
    <dgm:pt modelId="{37B6ECBA-DCBF-4AA4-BD7F-1774F5B5ABEF}" type="parTrans" cxnId="{E8126A8D-F2ED-4862-8E45-C2DA81074E26}">
      <dgm:prSet/>
      <dgm:spPr/>
      <dgm:t>
        <a:bodyPr/>
        <a:lstStyle/>
        <a:p>
          <a:endParaRPr lang="en-US"/>
        </a:p>
      </dgm:t>
    </dgm:pt>
    <dgm:pt modelId="{3FA6D839-6CF3-4B9F-9D98-38C8DCEB0BD8}" type="sibTrans" cxnId="{E8126A8D-F2ED-4862-8E45-C2DA81074E26}">
      <dgm:prSet/>
      <dgm:spPr/>
      <dgm:t>
        <a:bodyPr/>
        <a:lstStyle/>
        <a:p>
          <a:endParaRPr lang="en-US"/>
        </a:p>
      </dgm:t>
    </dgm:pt>
    <dgm:pt modelId="{4B5C251E-2851-4D2F-9128-185C80F3CD91}">
      <dgm:prSet phldr="0"/>
      <dgm:spPr/>
      <dgm:t>
        <a:bodyPr/>
        <a:lstStyle/>
        <a:p>
          <a:r>
            <a:rPr lang="en-US" dirty="0"/>
            <a:t>Different properties of glass such as refractive index  and its various constituents are taken into account for glass classification</a:t>
          </a:r>
        </a:p>
      </dgm:t>
    </dgm:pt>
    <dgm:pt modelId="{735F661C-8435-4BF2-9543-83FF7FA67F68}" type="parTrans" cxnId="{5B1ED941-0B2E-4E70-BBD2-50800451F14E}">
      <dgm:prSet/>
      <dgm:spPr/>
      <dgm:t>
        <a:bodyPr/>
        <a:lstStyle/>
        <a:p>
          <a:endParaRPr lang="en-US"/>
        </a:p>
      </dgm:t>
    </dgm:pt>
    <dgm:pt modelId="{58108DFF-BD54-44E4-87F5-07A6A7ECE5B7}" type="sibTrans" cxnId="{5B1ED941-0B2E-4E70-BBD2-50800451F14E}">
      <dgm:prSet/>
      <dgm:spPr/>
      <dgm:t>
        <a:bodyPr/>
        <a:lstStyle/>
        <a:p>
          <a:endParaRPr lang="en-US"/>
        </a:p>
      </dgm:t>
    </dgm:pt>
    <dgm:pt modelId="{735BA5CF-2AF3-4D7F-934F-A63B5E17CDA7}" type="pres">
      <dgm:prSet presAssocID="{8B61773D-D281-4B1F-A43A-A07307F9C20D}" presName="root" presStyleCnt="0">
        <dgm:presLayoutVars>
          <dgm:dir/>
          <dgm:resizeHandles val="exact"/>
        </dgm:presLayoutVars>
      </dgm:prSet>
      <dgm:spPr/>
    </dgm:pt>
    <dgm:pt modelId="{F297EDE0-6BBC-4CEE-8947-400DDBEF7210}" type="pres">
      <dgm:prSet presAssocID="{249D61B9-DA86-4156-AA92-E35780D16A97}" presName="compNode" presStyleCnt="0"/>
      <dgm:spPr/>
    </dgm:pt>
    <dgm:pt modelId="{0844CFD5-58BC-4E23-B3E3-651CACE70BE5}" type="pres">
      <dgm:prSet presAssocID="{249D61B9-DA86-4156-AA92-E35780D16A97}" presName="bgRect" presStyleLbl="bgShp" presStyleIdx="0" presStyleCnt="3"/>
      <dgm:spPr>
        <a:solidFill>
          <a:schemeClr val="accent1">
            <a:lumMod val="60000"/>
            <a:lumOff val="40000"/>
          </a:schemeClr>
        </a:solidFill>
      </dgm:spPr>
    </dgm:pt>
    <dgm:pt modelId="{43FFE6C4-D8C0-4115-9EA6-B1A472BA3485}" type="pres">
      <dgm:prSet presAssocID="{249D61B9-DA86-4156-AA92-E35780D16A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iter"/>
        </a:ext>
      </dgm:extLst>
    </dgm:pt>
    <dgm:pt modelId="{A5C4A96E-BCF7-4201-8038-21C3519D3239}" type="pres">
      <dgm:prSet presAssocID="{249D61B9-DA86-4156-AA92-E35780D16A97}" presName="spaceRect" presStyleCnt="0"/>
      <dgm:spPr/>
    </dgm:pt>
    <dgm:pt modelId="{B438B995-1C24-4E70-A3D9-66A8C4CF89E1}" type="pres">
      <dgm:prSet presAssocID="{249D61B9-DA86-4156-AA92-E35780D16A97}" presName="parTx" presStyleLbl="revTx" presStyleIdx="0" presStyleCnt="3">
        <dgm:presLayoutVars>
          <dgm:chMax val="0"/>
          <dgm:chPref val="0"/>
        </dgm:presLayoutVars>
      </dgm:prSet>
      <dgm:spPr/>
    </dgm:pt>
    <dgm:pt modelId="{EDAB10C3-22DE-4879-BC32-DCEF4C68833E}" type="pres">
      <dgm:prSet presAssocID="{25B59A5A-8350-4236-B916-8398EE0E33FB}" presName="sibTrans" presStyleCnt="0"/>
      <dgm:spPr/>
    </dgm:pt>
    <dgm:pt modelId="{BD65DF6A-33B4-439B-B37E-18C8706CD55C}" type="pres">
      <dgm:prSet presAssocID="{B734D158-B2A8-4D0E-B8F5-2C365FD96E7E}" presName="compNode" presStyleCnt="0"/>
      <dgm:spPr/>
    </dgm:pt>
    <dgm:pt modelId="{98C00088-C34F-4279-8313-E8878BA4C720}" type="pres">
      <dgm:prSet presAssocID="{B734D158-B2A8-4D0E-B8F5-2C365FD96E7E}" presName="bgRect" presStyleLbl="bgShp" presStyleIdx="1" presStyleCnt="3"/>
      <dgm:spPr>
        <a:solidFill>
          <a:schemeClr val="accent1">
            <a:lumMod val="60000"/>
            <a:lumOff val="40000"/>
          </a:schemeClr>
        </a:solidFill>
      </dgm:spPr>
    </dgm:pt>
    <dgm:pt modelId="{A1455487-82BD-416E-B099-4DDD2B8C88DA}" type="pres">
      <dgm:prSet presAssocID="{B734D158-B2A8-4D0E-B8F5-2C365FD96E7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e"/>
        </a:ext>
      </dgm:extLst>
    </dgm:pt>
    <dgm:pt modelId="{FCF74CCA-EF0B-4AF9-894B-C356E1A83D7E}" type="pres">
      <dgm:prSet presAssocID="{B734D158-B2A8-4D0E-B8F5-2C365FD96E7E}" presName="spaceRect" presStyleCnt="0"/>
      <dgm:spPr/>
    </dgm:pt>
    <dgm:pt modelId="{34ABEB91-579C-4AFD-AB67-52B23B1348BF}" type="pres">
      <dgm:prSet presAssocID="{B734D158-B2A8-4D0E-B8F5-2C365FD96E7E}" presName="parTx" presStyleLbl="revTx" presStyleIdx="1" presStyleCnt="3">
        <dgm:presLayoutVars>
          <dgm:chMax val="0"/>
          <dgm:chPref val="0"/>
        </dgm:presLayoutVars>
      </dgm:prSet>
      <dgm:spPr/>
    </dgm:pt>
    <dgm:pt modelId="{C172D418-424B-41E9-8FF8-9D2E8575BCE0}" type="pres">
      <dgm:prSet presAssocID="{3FA6D839-6CF3-4B9F-9D98-38C8DCEB0BD8}" presName="sibTrans" presStyleCnt="0"/>
      <dgm:spPr/>
    </dgm:pt>
    <dgm:pt modelId="{94B9BF22-1ED1-4876-AFA4-484A5DFBE863}" type="pres">
      <dgm:prSet presAssocID="{4B5C251E-2851-4D2F-9128-185C80F3CD91}" presName="compNode" presStyleCnt="0"/>
      <dgm:spPr/>
    </dgm:pt>
    <dgm:pt modelId="{962079ED-A3DB-49A0-9E7C-DE2B69444446}" type="pres">
      <dgm:prSet presAssocID="{4B5C251E-2851-4D2F-9128-185C80F3CD91}" presName="bgRect" presStyleLbl="bgShp" presStyleIdx="2" presStyleCnt="3"/>
      <dgm:spPr>
        <a:solidFill>
          <a:schemeClr val="accent1">
            <a:lumMod val="60000"/>
            <a:lumOff val="40000"/>
          </a:schemeClr>
        </a:solidFill>
      </dgm:spPr>
    </dgm:pt>
    <dgm:pt modelId="{EDBB1241-1296-4ED3-BFF9-24BA8F909217}" type="pres">
      <dgm:prSet presAssocID="{4B5C251E-2851-4D2F-9128-185C80F3C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F5A259D2-0507-4162-BDE0-A2DDF5533775}" type="pres">
      <dgm:prSet presAssocID="{4B5C251E-2851-4D2F-9128-185C80F3CD91}" presName="spaceRect" presStyleCnt="0"/>
      <dgm:spPr/>
    </dgm:pt>
    <dgm:pt modelId="{F49B0310-7CCB-4885-93DC-464FEC88801F}" type="pres">
      <dgm:prSet presAssocID="{4B5C251E-2851-4D2F-9128-185C80F3CD91}" presName="parTx" presStyleLbl="revTx" presStyleIdx="2" presStyleCnt="3">
        <dgm:presLayoutVars>
          <dgm:chMax val="0"/>
          <dgm:chPref val="0"/>
        </dgm:presLayoutVars>
      </dgm:prSet>
      <dgm:spPr/>
    </dgm:pt>
  </dgm:ptLst>
  <dgm:cxnLst>
    <dgm:cxn modelId="{2A338117-5DA1-4E47-A5FB-E439211FECF3}" srcId="{8B61773D-D281-4B1F-A43A-A07307F9C20D}" destId="{249D61B9-DA86-4156-AA92-E35780D16A97}" srcOrd="0" destOrd="0" parTransId="{C9CCF72C-53F0-4546-B4BC-CC177E7218FA}" sibTransId="{25B59A5A-8350-4236-B916-8398EE0E33FB}"/>
    <dgm:cxn modelId="{5B1ED941-0B2E-4E70-BBD2-50800451F14E}" srcId="{8B61773D-D281-4B1F-A43A-A07307F9C20D}" destId="{4B5C251E-2851-4D2F-9128-185C80F3CD91}" srcOrd="2" destOrd="0" parTransId="{735F661C-8435-4BF2-9543-83FF7FA67F68}" sibTransId="{58108DFF-BD54-44E4-87F5-07A6A7ECE5B7}"/>
    <dgm:cxn modelId="{E8126A8D-F2ED-4862-8E45-C2DA81074E26}" srcId="{8B61773D-D281-4B1F-A43A-A07307F9C20D}" destId="{B734D158-B2A8-4D0E-B8F5-2C365FD96E7E}" srcOrd="1" destOrd="0" parTransId="{37B6ECBA-DCBF-4AA4-BD7F-1774F5B5ABEF}" sibTransId="{3FA6D839-6CF3-4B9F-9D98-38C8DCEB0BD8}"/>
    <dgm:cxn modelId="{8D0730B3-FE9E-45E8-BB2A-8BFCA0C50E8A}" type="presOf" srcId="{249D61B9-DA86-4156-AA92-E35780D16A97}" destId="{B438B995-1C24-4E70-A3D9-66A8C4CF89E1}" srcOrd="0" destOrd="0" presId="urn:microsoft.com/office/officeart/2018/2/layout/IconVerticalSolidList"/>
    <dgm:cxn modelId="{75DBC6CF-36A8-4D4F-A55C-E1A403F102D4}" type="presOf" srcId="{B734D158-B2A8-4D0E-B8F5-2C365FD96E7E}" destId="{34ABEB91-579C-4AFD-AB67-52B23B1348BF}" srcOrd="0" destOrd="0" presId="urn:microsoft.com/office/officeart/2018/2/layout/IconVerticalSolidList"/>
    <dgm:cxn modelId="{54AC77E0-48D4-4CF3-8F01-BC1EA299AEFC}" type="presOf" srcId="{8B61773D-D281-4B1F-A43A-A07307F9C20D}" destId="{735BA5CF-2AF3-4D7F-934F-A63B5E17CDA7}" srcOrd="0" destOrd="0" presId="urn:microsoft.com/office/officeart/2018/2/layout/IconVerticalSolidList"/>
    <dgm:cxn modelId="{F962F2F3-0473-4296-8139-892B8198DC70}" type="presOf" srcId="{4B5C251E-2851-4D2F-9128-185C80F3CD91}" destId="{F49B0310-7CCB-4885-93DC-464FEC88801F}" srcOrd="0" destOrd="0" presId="urn:microsoft.com/office/officeart/2018/2/layout/IconVerticalSolidList"/>
    <dgm:cxn modelId="{5538E395-35FA-4DE5-A51D-2795247CBFFE}" type="presParOf" srcId="{735BA5CF-2AF3-4D7F-934F-A63B5E17CDA7}" destId="{F297EDE0-6BBC-4CEE-8947-400DDBEF7210}" srcOrd="0" destOrd="0" presId="urn:microsoft.com/office/officeart/2018/2/layout/IconVerticalSolidList"/>
    <dgm:cxn modelId="{EFA7606A-136B-400B-9A23-30527BC89C04}" type="presParOf" srcId="{F297EDE0-6BBC-4CEE-8947-400DDBEF7210}" destId="{0844CFD5-58BC-4E23-B3E3-651CACE70BE5}" srcOrd="0" destOrd="0" presId="urn:microsoft.com/office/officeart/2018/2/layout/IconVerticalSolidList"/>
    <dgm:cxn modelId="{968F2725-8195-4F7A-A197-05A178602FCF}" type="presParOf" srcId="{F297EDE0-6BBC-4CEE-8947-400DDBEF7210}" destId="{43FFE6C4-D8C0-4115-9EA6-B1A472BA3485}" srcOrd="1" destOrd="0" presId="urn:microsoft.com/office/officeart/2018/2/layout/IconVerticalSolidList"/>
    <dgm:cxn modelId="{2EDD07F5-B085-434B-A2A3-01524F577CBC}" type="presParOf" srcId="{F297EDE0-6BBC-4CEE-8947-400DDBEF7210}" destId="{A5C4A96E-BCF7-4201-8038-21C3519D3239}" srcOrd="2" destOrd="0" presId="urn:microsoft.com/office/officeart/2018/2/layout/IconVerticalSolidList"/>
    <dgm:cxn modelId="{54B0BA76-450B-4FE0-83B4-ED1E9C6C0FDA}" type="presParOf" srcId="{F297EDE0-6BBC-4CEE-8947-400DDBEF7210}" destId="{B438B995-1C24-4E70-A3D9-66A8C4CF89E1}" srcOrd="3" destOrd="0" presId="urn:microsoft.com/office/officeart/2018/2/layout/IconVerticalSolidList"/>
    <dgm:cxn modelId="{022D4D61-B0D4-4EAD-97C7-F1ADE87B85EC}" type="presParOf" srcId="{735BA5CF-2AF3-4D7F-934F-A63B5E17CDA7}" destId="{EDAB10C3-22DE-4879-BC32-DCEF4C68833E}" srcOrd="1" destOrd="0" presId="urn:microsoft.com/office/officeart/2018/2/layout/IconVerticalSolidList"/>
    <dgm:cxn modelId="{5CA2177F-BDFC-4712-83C8-4BD27802DA9E}" type="presParOf" srcId="{735BA5CF-2AF3-4D7F-934F-A63B5E17CDA7}" destId="{BD65DF6A-33B4-439B-B37E-18C8706CD55C}" srcOrd="2" destOrd="0" presId="urn:microsoft.com/office/officeart/2018/2/layout/IconVerticalSolidList"/>
    <dgm:cxn modelId="{08DCB71D-E67C-436C-ADB8-25239F768408}" type="presParOf" srcId="{BD65DF6A-33B4-439B-B37E-18C8706CD55C}" destId="{98C00088-C34F-4279-8313-E8878BA4C720}" srcOrd="0" destOrd="0" presId="urn:microsoft.com/office/officeart/2018/2/layout/IconVerticalSolidList"/>
    <dgm:cxn modelId="{83C0F28B-191C-40A1-AB8E-D4B08C868DFD}" type="presParOf" srcId="{BD65DF6A-33B4-439B-B37E-18C8706CD55C}" destId="{A1455487-82BD-416E-B099-4DDD2B8C88DA}" srcOrd="1" destOrd="0" presId="urn:microsoft.com/office/officeart/2018/2/layout/IconVerticalSolidList"/>
    <dgm:cxn modelId="{B340A5C4-C51F-4011-B567-F025FD4F8A0B}" type="presParOf" srcId="{BD65DF6A-33B4-439B-B37E-18C8706CD55C}" destId="{FCF74CCA-EF0B-4AF9-894B-C356E1A83D7E}" srcOrd="2" destOrd="0" presId="urn:microsoft.com/office/officeart/2018/2/layout/IconVerticalSolidList"/>
    <dgm:cxn modelId="{69593AAC-3B7A-4B37-9580-D7D1F42862D6}" type="presParOf" srcId="{BD65DF6A-33B4-439B-B37E-18C8706CD55C}" destId="{34ABEB91-579C-4AFD-AB67-52B23B1348BF}" srcOrd="3" destOrd="0" presId="urn:microsoft.com/office/officeart/2018/2/layout/IconVerticalSolidList"/>
    <dgm:cxn modelId="{2E87EE79-BC83-47D0-9FB1-1428896F4586}" type="presParOf" srcId="{735BA5CF-2AF3-4D7F-934F-A63B5E17CDA7}" destId="{C172D418-424B-41E9-8FF8-9D2E8575BCE0}" srcOrd="3" destOrd="0" presId="urn:microsoft.com/office/officeart/2018/2/layout/IconVerticalSolidList"/>
    <dgm:cxn modelId="{2DE221A0-36D6-4F9E-B976-14BE6AAC4E9C}" type="presParOf" srcId="{735BA5CF-2AF3-4D7F-934F-A63B5E17CDA7}" destId="{94B9BF22-1ED1-4876-AFA4-484A5DFBE863}" srcOrd="4" destOrd="0" presId="urn:microsoft.com/office/officeart/2018/2/layout/IconVerticalSolidList"/>
    <dgm:cxn modelId="{0CCFEE43-5443-46F0-BD58-EE7F3BA77898}" type="presParOf" srcId="{94B9BF22-1ED1-4876-AFA4-484A5DFBE863}" destId="{962079ED-A3DB-49A0-9E7C-DE2B69444446}" srcOrd="0" destOrd="0" presId="urn:microsoft.com/office/officeart/2018/2/layout/IconVerticalSolidList"/>
    <dgm:cxn modelId="{24E2A661-138B-4219-9587-988B4B40942D}" type="presParOf" srcId="{94B9BF22-1ED1-4876-AFA4-484A5DFBE863}" destId="{EDBB1241-1296-4ED3-BFF9-24BA8F909217}" srcOrd="1" destOrd="0" presId="urn:microsoft.com/office/officeart/2018/2/layout/IconVerticalSolidList"/>
    <dgm:cxn modelId="{939BC92E-2E3C-441E-9281-EC9E58646B79}" type="presParOf" srcId="{94B9BF22-1ED1-4876-AFA4-484A5DFBE863}" destId="{F5A259D2-0507-4162-BDE0-A2DDF5533775}" srcOrd="2" destOrd="0" presId="urn:microsoft.com/office/officeart/2018/2/layout/IconVerticalSolidList"/>
    <dgm:cxn modelId="{6732E9F0-17FB-4F9A-B40D-2F854912EC67}" type="presParOf" srcId="{94B9BF22-1ED1-4876-AFA4-484A5DFBE863}" destId="{F49B0310-7CCB-4885-93DC-464FEC88801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292DAB-8EA5-40A4-8D66-38B48069B400}" type="doc">
      <dgm:prSet loTypeId="urn:microsoft.com/office/officeart/2016/7/layout/VerticalSolidActionList" loCatId="List" qsTypeId="urn:microsoft.com/office/officeart/2005/8/quickstyle/simple1" qsCatId="simple" csTypeId="urn:microsoft.com/office/officeart/2005/8/colors/colorful5" csCatId="colorful" phldr="1"/>
      <dgm:spPr/>
      <dgm:t>
        <a:bodyPr/>
        <a:lstStyle/>
        <a:p>
          <a:endParaRPr lang="en-US"/>
        </a:p>
      </dgm:t>
    </dgm:pt>
    <dgm:pt modelId="{A351AD5B-53F9-48A5-B22D-B560B57BF9C1}">
      <dgm:prSet/>
      <dgm:spPr>
        <a:solidFill>
          <a:schemeClr val="accent1">
            <a:lumMod val="60000"/>
            <a:lumOff val="40000"/>
          </a:schemeClr>
        </a:solidFill>
      </dgm:spPr>
      <dgm:t>
        <a:bodyPr/>
        <a:lstStyle/>
        <a:p>
          <a:pPr rtl="0"/>
          <a:r>
            <a:rPr lang="en-US" dirty="0"/>
            <a:t>Oversampling</a:t>
          </a:r>
        </a:p>
      </dgm:t>
    </dgm:pt>
    <dgm:pt modelId="{6D99A877-9B3C-4EE4-AF41-DC7097C4E1FB}" type="parTrans" cxnId="{ED09F880-9A54-4BA4-BB59-E3DAEBC4BD75}">
      <dgm:prSet/>
      <dgm:spPr/>
      <dgm:t>
        <a:bodyPr/>
        <a:lstStyle/>
        <a:p>
          <a:endParaRPr lang="en-US"/>
        </a:p>
      </dgm:t>
    </dgm:pt>
    <dgm:pt modelId="{D41FA76B-4FCB-44A6-BB67-32F1734A5A77}" type="sibTrans" cxnId="{ED09F880-9A54-4BA4-BB59-E3DAEBC4BD75}">
      <dgm:prSet/>
      <dgm:spPr/>
      <dgm:t>
        <a:bodyPr/>
        <a:lstStyle/>
        <a:p>
          <a:endParaRPr lang="en-US"/>
        </a:p>
      </dgm:t>
    </dgm:pt>
    <dgm:pt modelId="{D51F9621-24E8-45C0-933C-36C1907C40CE}" type="pres">
      <dgm:prSet presAssocID="{4B292DAB-8EA5-40A4-8D66-38B48069B400}" presName="Name0" presStyleCnt="0">
        <dgm:presLayoutVars>
          <dgm:dir/>
          <dgm:animLvl val="lvl"/>
          <dgm:resizeHandles val="exact"/>
        </dgm:presLayoutVars>
      </dgm:prSet>
      <dgm:spPr/>
    </dgm:pt>
    <dgm:pt modelId="{4E5C59CA-8998-4F38-AF1C-B88E6D17D7DA}" type="pres">
      <dgm:prSet presAssocID="{A351AD5B-53F9-48A5-B22D-B560B57BF9C1}" presName="linNode" presStyleCnt="0"/>
      <dgm:spPr/>
    </dgm:pt>
    <dgm:pt modelId="{778955B7-750D-47EC-BB31-15913A813C88}" type="pres">
      <dgm:prSet presAssocID="{A351AD5B-53F9-48A5-B22D-B560B57BF9C1}" presName="parentText" presStyleLbl="alignNode1" presStyleIdx="0" presStyleCnt="1">
        <dgm:presLayoutVars>
          <dgm:chMax val="1"/>
          <dgm:bulletEnabled/>
        </dgm:presLayoutVars>
      </dgm:prSet>
      <dgm:spPr/>
    </dgm:pt>
    <dgm:pt modelId="{94F21EEB-5E24-4E15-BC53-838011254A42}" type="pres">
      <dgm:prSet presAssocID="{A351AD5B-53F9-48A5-B22D-B560B57BF9C1}" presName="descendantText" presStyleLbl="alignAccFollowNode1" presStyleIdx="0" presStyleCnt="1" custLinFactNeighborX="-2799" custLinFactNeighborY="-966">
        <dgm:presLayoutVars>
          <dgm:bulletEnabled/>
        </dgm:presLayoutVars>
      </dgm:prSet>
      <dgm:spPr/>
    </dgm:pt>
  </dgm:ptLst>
  <dgm:cxnLst>
    <dgm:cxn modelId="{D6591640-6C9A-409A-8F04-93ED2CCF3C6C}" type="presOf" srcId="{A351AD5B-53F9-48A5-B22D-B560B57BF9C1}" destId="{778955B7-750D-47EC-BB31-15913A813C88}" srcOrd="0" destOrd="0" presId="urn:microsoft.com/office/officeart/2016/7/layout/VerticalSolidActionList"/>
    <dgm:cxn modelId="{ED09F880-9A54-4BA4-BB59-E3DAEBC4BD75}" srcId="{4B292DAB-8EA5-40A4-8D66-38B48069B400}" destId="{A351AD5B-53F9-48A5-B22D-B560B57BF9C1}" srcOrd="0" destOrd="0" parTransId="{6D99A877-9B3C-4EE4-AF41-DC7097C4E1FB}" sibTransId="{D41FA76B-4FCB-44A6-BB67-32F1734A5A77}"/>
    <dgm:cxn modelId="{56017DE0-5493-429A-A604-DE6C06A0C806}" type="presOf" srcId="{4B292DAB-8EA5-40A4-8D66-38B48069B400}" destId="{D51F9621-24E8-45C0-933C-36C1907C40CE}" srcOrd="0" destOrd="0" presId="urn:microsoft.com/office/officeart/2016/7/layout/VerticalSolidActionList"/>
    <dgm:cxn modelId="{61C87CEC-03C9-43EC-98AF-DF848FD2348A}" type="presParOf" srcId="{D51F9621-24E8-45C0-933C-36C1907C40CE}" destId="{4E5C59CA-8998-4F38-AF1C-B88E6D17D7DA}" srcOrd="0" destOrd="0" presId="urn:microsoft.com/office/officeart/2016/7/layout/VerticalSolidActionList"/>
    <dgm:cxn modelId="{FF49EB85-93A0-4CDE-BEA0-76D57E879B48}" type="presParOf" srcId="{4E5C59CA-8998-4F38-AF1C-B88E6D17D7DA}" destId="{778955B7-750D-47EC-BB31-15913A813C88}" srcOrd="0" destOrd="0" presId="urn:microsoft.com/office/officeart/2016/7/layout/VerticalSolidActionList"/>
    <dgm:cxn modelId="{9BAAF2C4-402E-494A-A56B-F1C1E80ABCF3}" type="presParOf" srcId="{4E5C59CA-8998-4F38-AF1C-B88E6D17D7DA}" destId="{94F21EEB-5E24-4E15-BC53-838011254A42}"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DD2547-9B07-4AFF-A5B7-914304587C9A}" type="doc">
      <dgm:prSet loTypeId="urn:microsoft.com/office/officeart/2018/2/layout/IconVerticalSolidList" loCatId="icon" qsTypeId="urn:microsoft.com/office/officeart/2005/8/quickstyle/simple1" qsCatId="simple" csTypeId="urn:microsoft.com/office/officeart/2018/5/colors/Iconchunking_neutralbg_accent5_2" csCatId="accent5" phldr="1"/>
      <dgm:spPr/>
      <dgm:t>
        <a:bodyPr/>
        <a:lstStyle/>
        <a:p>
          <a:endParaRPr lang="en-US"/>
        </a:p>
      </dgm:t>
    </dgm:pt>
    <dgm:pt modelId="{E0AA7087-53CF-4E70-89C0-2598357C452D}">
      <dgm:prSet/>
      <dgm:spPr/>
      <dgm:t>
        <a:bodyPr/>
        <a:lstStyle/>
        <a:p>
          <a:pPr>
            <a:lnSpc>
              <a:spcPct val="100000"/>
            </a:lnSpc>
          </a:pPr>
          <a:r>
            <a:rPr lang="en-GB"/>
            <a:t>•K-means clustering is one of the simplest and popular unsupervised machine learning algorithms.</a:t>
          </a:r>
          <a:endParaRPr lang="en-US"/>
        </a:p>
      </dgm:t>
    </dgm:pt>
    <dgm:pt modelId="{0C8C5CA7-EA93-4545-AC87-7F020D5FA867}" type="parTrans" cxnId="{CD2C1CC2-32AA-4947-9EC6-B0D3A5F8422C}">
      <dgm:prSet/>
      <dgm:spPr/>
      <dgm:t>
        <a:bodyPr/>
        <a:lstStyle/>
        <a:p>
          <a:endParaRPr lang="en-US"/>
        </a:p>
      </dgm:t>
    </dgm:pt>
    <dgm:pt modelId="{C8DB9928-6D44-4EA5-8A88-E92D82BA06AD}" type="sibTrans" cxnId="{CD2C1CC2-32AA-4947-9EC6-B0D3A5F8422C}">
      <dgm:prSet/>
      <dgm:spPr/>
      <dgm:t>
        <a:bodyPr/>
        <a:lstStyle/>
        <a:p>
          <a:endParaRPr lang="en-US"/>
        </a:p>
      </dgm:t>
    </dgm:pt>
    <dgm:pt modelId="{897E974A-C216-40A3-8A08-19876DFC53E9}">
      <dgm:prSet/>
      <dgm:spPr/>
      <dgm:t>
        <a:bodyPr/>
        <a:lstStyle/>
        <a:p>
          <a:pPr>
            <a:lnSpc>
              <a:spcPct val="100000"/>
            </a:lnSpc>
          </a:pPr>
          <a:r>
            <a:rPr lang="en-GB"/>
            <a:t>•Typically, unsupervised algorithms make inferences from datasets using only input vectors without referring to known, or labelled, outcomes.</a:t>
          </a:r>
          <a:endParaRPr lang="en-US"/>
        </a:p>
      </dgm:t>
    </dgm:pt>
    <dgm:pt modelId="{64BFE685-DB3F-4094-A55E-058313188117}" type="parTrans" cxnId="{273AC10A-3D9B-423F-9F89-2104355FE7E7}">
      <dgm:prSet/>
      <dgm:spPr/>
      <dgm:t>
        <a:bodyPr/>
        <a:lstStyle/>
        <a:p>
          <a:endParaRPr lang="en-US"/>
        </a:p>
      </dgm:t>
    </dgm:pt>
    <dgm:pt modelId="{FBB27000-868C-4B08-89A5-FDAB3D2FAAF7}" type="sibTrans" cxnId="{273AC10A-3D9B-423F-9F89-2104355FE7E7}">
      <dgm:prSet/>
      <dgm:spPr/>
      <dgm:t>
        <a:bodyPr/>
        <a:lstStyle/>
        <a:p>
          <a:endParaRPr lang="en-US"/>
        </a:p>
      </dgm:t>
    </dgm:pt>
    <dgm:pt modelId="{90405525-FFCD-40FB-B1CD-E368B775557A}">
      <dgm:prSet/>
      <dgm:spPr/>
      <dgm:t>
        <a:bodyPr/>
        <a:lstStyle/>
        <a:p>
          <a:pPr>
            <a:lnSpc>
              <a:spcPct val="100000"/>
            </a:lnSpc>
          </a:pPr>
          <a:r>
            <a:rPr lang="en-GB"/>
            <a:t>•A cluster refers to a collection of data points aggregated together because of certain similarities.</a:t>
          </a:r>
          <a:endParaRPr lang="en-US"/>
        </a:p>
      </dgm:t>
    </dgm:pt>
    <dgm:pt modelId="{8AD23487-1D40-4A49-A4B2-8788E18870CD}" type="parTrans" cxnId="{1D0B8A9E-9C4F-4483-A6A6-610841F94E68}">
      <dgm:prSet/>
      <dgm:spPr/>
      <dgm:t>
        <a:bodyPr/>
        <a:lstStyle/>
        <a:p>
          <a:endParaRPr lang="en-US"/>
        </a:p>
      </dgm:t>
    </dgm:pt>
    <dgm:pt modelId="{CE1B6BDD-0923-4BD9-B4B9-0F7430622655}" type="sibTrans" cxnId="{1D0B8A9E-9C4F-4483-A6A6-610841F94E68}">
      <dgm:prSet/>
      <dgm:spPr/>
      <dgm:t>
        <a:bodyPr/>
        <a:lstStyle/>
        <a:p>
          <a:endParaRPr lang="en-US"/>
        </a:p>
      </dgm:t>
    </dgm:pt>
    <dgm:pt modelId="{331ED34C-CB4E-465F-871F-CBA1E9FA05DD}">
      <dgm:prSet/>
      <dgm:spPr/>
      <dgm:t>
        <a:bodyPr/>
        <a:lstStyle/>
        <a:p>
          <a:pPr>
            <a:lnSpc>
              <a:spcPct val="100000"/>
            </a:lnSpc>
          </a:pPr>
          <a:r>
            <a:rPr lang="en-GB"/>
            <a:t>•K-means algorithm identifies </a:t>
          </a:r>
          <a:r>
            <a:rPr lang="en-GB" i="1"/>
            <a:t>k</a:t>
          </a:r>
          <a:r>
            <a:rPr lang="en-GB"/>
            <a:t> number of centroids, and then allocates every data point to the nearest cluster, while keeping the centroids as small as possible.</a:t>
          </a:r>
          <a:endParaRPr lang="en-US"/>
        </a:p>
      </dgm:t>
    </dgm:pt>
    <dgm:pt modelId="{D7380AF5-B4C5-4DE6-B016-33A3FD600166}" type="parTrans" cxnId="{61511979-A743-4D60-A1FC-A3DD7814AE01}">
      <dgm:prSet/>
      <dgm:spPr/>
      <dgm:t>
        <a:bodyPr/>
        <a:lstStyle/>
        <a:p>
          <a:endParaRPr lang="en-US"/>
        </a:p>
      </dgm:t>
    </dgm:pt>
    <dgm:pt modelId="{50152E7B-33C8-430C-A0AC-BAEA8294FE19}" type="sibTrans" cxnId="{61511979-A743-4D60-A1FC-A3DD7814AE01}">
      <dgm:prSet/>
      <dgm:spPr/>
      <dgm:t>
        <a:bodyPr/>
        <a:lstStyle/>
        <a:p>
          <a:endParaRPr lang="en-US"/>
        </a:p>
      </dgm:t>
    </dgm:pt>
    <dgm:pt modelId="{F76FC8EA-4B73-49A8-A75D-AEC1A8B6ACC1}">
      <dgm:prSet/>
      <dgm:spPr/>
      <dgm:t>
        <a:bodyPr/>
        <a:lstStyle/>
        <a:p>
          <a:pPr>
            <a:lnSpc>
              <a:spcPct val="100000"/>
            </a:lnSpc>
          </a:pPr>
          <a:r>
            <a:rPr lang="en-GB"/>
            <a:t>•The </a:t>
          </a:r>
          <a:r>
            <a:rPr lang="en-GB" i="1"/>
            <a:t>‘means’</a:t>
          </a:r>
          <a:r>
            <a:rPr lang="en-GB"/>
            <a:t> in the K-means refers to averaging of the data; that is, finding the centroid.</a:t>
          </a:r>
          <a:endParaRPr lang="en-US"/>
        </a:p>
      </dgm:t>
    </dgm:pt>
    <dgm:pt modelId="{29D5E024-F409-4AFC-818E-1B42E5890445}" type="parTrans" cxnId="{406059E5-F9A3-4EB5-8900-81719D6706A2}">
      <dgm:prSet/>
      <dgm:spPr/>
      <dgm:t>
        <a:bodyPr/>
        <a:lstStyle/>
        <a:p>
          <a:endParaRPr lang="en-US"/>
        </a:p>
      </dgm:t>
    </dgm:pt>
    <dgm:pt modelId="{E698CAC5-15C7-419B-A884-B1C302FA87DA}" type="sibTrans" cxnId="{406059E5-F9A3-4EB5-8900-81719D6706A2}">
      <dgm:prSet/>
      <dgm:spPr/>
      <dgm:t>
        <a:bodyPr/>
        <a:lstStyle/>
        <a:p>
          <a:endParaRPr lang="en-US"/>
        </a:p>
      </dgm:t>
    </dgm:pt>
    <dgm:pt modelId="{3B4F55EC-7661-4F2B-AD7D-944D22A6B2BC}" type="pres">
      <dgm:prSet presAssocID="{82DD2547-9B07-4AFF-A5B7-914304587C9A}" presName="root" presStyleCnt="0">
        <dgm:presLayoutVars>
          <dgm:dir/>
          <dgm:resizeHandles val="exact"/>
        </dgm:presLayoutVars>
      </dgm:prSet>
      <dgm:spPr/>
    </dgm:pt>
    <dgm:pt modelId="{0A8065CC-2612-4D37-B46A-EC72612E37B2}" type="pres">
      <dgm:prSet presAssocID="{E0AA7087-53CF-4E70-89C0-2598357C452D}" presName="compNode" presStyleCnt="0"/>
      <dgm:spPr/>
    </dgm:pt>
    <dgm:pt modelId="{E3F79047-FE30-457C-A14F-56BC1F505978}" type="pres">
      <dgm:prSet presAssocID="{E0AA7087-53CF-4E70-89C0-2598357C452D}" presName="bgRect" presStyleLbl="bgShp" presStyleIdx="0" presStyleCnt="5"/>
      <dgm:spPr/>
    </dgm:pt>
    <dgm:pt modelId="{7F2959B2-BFFB-4CBF-B97A-ABB1C71FA25F}" type="pres">
      <dgm:prSet presAssocID="{E0AA7087-53CF-4E70-89C0-2598357C452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744FD53B-749D-4021-BFD4-37C88B28A3FD}" type="pres">
      <dgm:prSet presAssocID="{E0AA7087-53CF-4E70-89C0-2598357C452D}" presName="spaceRect" presStyleCnt="0"/>
      <dgm:spPr/>
    </dgm:pt>
    <dgm:pt modelId="{CB80B1E8-AC55-42CF-A8ED-2DDEA47597C6}" type="pres">
      <dgm:prSet presAssocID="{E0AA7087-53CF-4E70-89C0-2598357C452D}" presName="parTx" presStyleLbl="revTx" presStyleIdx="0" presStyleCnt="5">
        <dgm:presLayoutVars>
          <dgm:chMax val="0"/>
          <dgm:chPref val="0"/>
        </dgm:presLayoutVars>
      </dgm:prSet>
      <dgm:spPr/>
    </dgm:pt>
    <dgm:pt modelId="{ABF0FBBC-48AF-4B1D-ADA1-861523A9D41C}" type="pres">
      <dgm:prSet presAssocID="{C8DB9928-6D44-4EA5-8A88-E92D82BA06AD}" presName="sibTrans" presStyleCnt="0"/>
      <dgm:spPr/>
    </dgm:pt>
    <dgm:pt modelId="{FEC89BC0-A726-4342-A1C5-A49BFDA6AB6C}" type="pres">
      <dgm:prSet presAssocID="{897E974A-C216-40A3-8A08-19876DFC53E9}" presName="compNode" presStyleCnt="0"/>
      <dgm:spPr/>
    </dgm:pt>
    <dgm:pt modelId="{2CB5E77D-7752-461A-A732-7EA317476DC9}" type="pres">
      <dgm:prSet presAssocID="{897E974A-C216-40A3-8A08-19876DFC53E9}" presName="bgRect" presStyleLbl="bgShp" presStyleIdx="1" presStyleCnt="5"/>
      <dgm:spPr/>
    </dgm:pt>
    <dgm:pt modelId="{4B85D287-709F-4016-AEA0-2CD538058964}" type="pres">
      <dgm:prSet presAssocID="{897E974A-C216-40A3-8A08-19876DFC53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3CACC12-35BD-4049-8F84-7C54886E92B7}" type="pres">
      <dgm:prSet presAssocID="{897E974A-C216-40A3-8A08-19876DFC53E9}" presName="spaceRect" presStyleCnt="0"/>
      <dgm:spPr/>
    </dgm:pt>
    <dgm:pt modelId="{AA8A6F65-EE79-46B1-8FB5-85E741583FE5}" type="pres">
      <dgm:prSet presAssocID="{897E974A-C216-40A3-8A08-19876DFC53E9}" presName="parTx" presStyleLbl="revTx" presStyleIdx="1" presStyleCnt="5">
        <dgm:presLayoutVars>
          <dgm:chMax val="0"/>
          <dgm:chPref val="0"/>
        </dgm:presLayoutVars>
      </dgm:prSet>
      <dgm:spPr/>
    </dgm:pt>
    <dgm:pt modelId="{6CE279A8-6BB4-4EFC-9B18-8D39D33F4B77}" type="pres">
      <dgm:prSet presAssocID="{FBB27000-868C-4B08-89A5-FDAB3D2FAAF7}" presName="sibTrans" presStyleCnt="0"/>
      <dgm:spPr/>
    </dgm:pt>
    <dgm:pt modelId="{29E09DE0-7FB5-4C67-9F5B-D898036D8823}" type="pres">
      <dgm:prSet presAssocID="{90405525-FFCD-40FB-B1CD-E368B775557A}" presName="compNode" presStyleCnt="0"/>
      <dgm:spPr/>
    </dgm:pt>
    <dgm:pt modelId="{5E631693-7BA5-45F8-B589-DFD22DE0F7F4}" type="pres">
      <dgm:prSet presAssocID="{90405525-FFCD-40FB-B1CD-E368B775557A}" presName="bgRect" presStyleLbl="bgShp" presStyleIdx="2" presStyleCnt="5"/>
      <dgm:spPr/>
    </dgm:pt>
    <dgm:pt modelId="{925F9C45-559F-4700-B159-B8D9EFBBE746}" type="pres">
      <dgm:prSet presAssocID="{90405525-FFCD-40FB-B1CD-E368B775557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283A686-C59E-45FC-94A1-62FF99AED322}" type="pres">
      <dgm:prSet presAssocID="{90405525-FFCD-40FB-B1CD-E368B775557A}" presName="spaceRect" presStyleCnt="0"/>
      <dgm:spPr/>
    </dgm:pt>
    <dgm:pt modelId="{6E3826D0-0854-4EB7-A31B-E6038209B291}" type="pres">
      <dgm:prSet presAssocID="{90405525-FFCD-40FB-B1CD-E368B775557A}" presName="parTx" presStyleLbl="revTx" presStyleIdx="2" presStyleCnt="5">
        <dgm:presLayoutVars>
          <dgm:chMax val="0"/>
          <dgm:chPref val="0"/>
        </dgm:presLayoutVars>
      </dgm:prSet>
      <dgm:spPr/>
    </dgm:pt>
    <dgm:pt modelId="{6D65E577-A318-4D79-9CF5-D91A3AB53103}" type="pres">
      <dgm:prSet presAssocID="{CE1B6BDD-0923-4BD9-B4B9-0F7430622655}" presName="sibTrans" presStyleCnt="0"/>
      <dgm:spPr/>
    </dgm:pt>
    <dgm:pt modelId="{7180C519-3BE9-4DE4-BA92-9C5B1899042A}" type="pres">
      <dgm:prSet presAssocID="{331ED34C-CB4E-465F-871F-CBA1E9FA05DD}" presName="compNode" presStyleCnt="0"/>
      <dgm:spPr/>
    </dgm:pt>
    <dgm:pt modelId="{48D6FCCE-C141-401B-8F18-3A368E4C0D99}" type="pres">
      <dgm:prSet presAssocID="{331ED34C-CB4E-465F-871F-CBA1E9FA05DD}" presName="bgRect" presStyleLbl="bgShp" presStyleIdx="3" presStyleCnt="5"/>
      <dgm:spPr/>
    </dgm:pt>
    <dgm:pt modelId="{650422AA-EB84-4FC1-BA96-A29367B1C59C}" type="pres">
      <dgm:prSet presAssocID="{331ED34C-CB4E-465F-871F-CBA1E9FA05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05727C03-843A-4CFC-9706-2A02251E0A59}" type="pres">
      <dgm:prSet presAssocID="{331ED34C-CB4E-465F-871F-CBA1E9FA05DD}" presName="spaceRect" presStyleCnt="0"/>
      <dgm:spPr/>
    </dgm:pt>
    <dgm:pt modelId="{A266EEA9-7F76-4A2D-870B-01E5D33963B2}" type="pres">
      <dgm:prSet presAssocID="{331ED34C-CB4E-465F-871F-CBA1E9FA05DD}" presName="parTx" presStyleLbl="revTx" presStyleIdx="3" presStyleCnt="5">
        <dgm:presLayoutVars>
          <dgm:chMax val="0"/>
          <dgm:chPref val="0"/>
        </dgm:presLayoutVars>
      </dgm:prSet>
      <dgm:spPr/>
    </dgm:pt>
    <dgm:pt modelId="{7FFAEA3D-3F34-4D1E-8686-8CB6CF467CC4}" type="pres">
      <dgm:prSet presAssocID="{50152E7B-33C8-430C-A0AC-BAEA8294FE19}" presName="sibTrans" presStyleCnt="0"/>
      <dgm:spPr/>
    </dgm:pt>
    <dgm:pt modelId="{71621A77-ECAD-4983-94D7-5E7DE050EAE5}" type="pres">
      <dgm:prSet presAssocID="{F76FC8EA-4B73-49A8-A75D-AEC1A8B6ACC1}" presName="compNode" presStyleCnt="0"/>
      <dgm:spPr/>
    </dgm:pt>
    <dgm:pt modelId="{FC491099-AF6C-4855-8211-2C5CE3A1FF1F}" type="pres">
      <dgm:prSet presAssocID="{F76FC8EA-4B73-49A8-A75D-AEC1A8B6ACC1}" presName="bgRect" presStyleLbl="bgShp" presStyleIdx="4" presStyleCnt="5"/>
      <dgm:spPr/>
    </dgm:pt>
    <dgm:pt modelId="{964CCDED-F628-48D6-B503-413DBF5034DA}" type="pres">
      <dgm:prSet presAssocID="{F76FC8EA-4B73-49A8-A75D-AEC1A8B6ACC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itcoin"/>
        </a:ext>
      </dgm:extLst>
    </dgm:pt>
    <dgm:pt modelId="{497A02AE-D5CD-4842-9197-B89C5826F5F1}" type="pres">
      <dgm:prSet presAssocID="{F76FC8EA-4B73-49A8-A75D-AEC1A8B6ACC1}" presName="spaceRect" presStyleCnt="0"/>
      <dgm:spPr/>
    </dgm:pt>
    <dgm:pt modelId="{0A395FD6-CE06-42BA-B00D-6D355B818944}" type="pres">
      <dgm:prSet presAssocID="{F76FC8EA-4B73-49A8-A75D-AEC1A8B6ACC1}" presName="parTx" presStyleLbl="revTx" presStyleIdx="4" presStyleCnt="5">
        <dgm:presLayoutVars>
          <dgm:chMax val="0"/>
          <dgm:chPref val="0"/>
        </dgm:presLayoutVars>
      </dgm:prSet>
      <dgm:spPr/>
    </dgm:pt>
  </dgm:ptLst>
  <dgm:cxnLst>
    <dgm:cxn modelId="{273AC10A-3D9B-423F-9F89-2104355FE7E7}" srcId="{82DD2547-9B07-4AFF-A5B7-914304587C9A}" destId="{897E974A-C216-40A3-8A08-19876DFC53E9}" srcOrd="1" destOrd="0" parTransId="{64BFE685-DB3F-4094-A55E-058313188117}" sibTransId="{FBB27000-868C-4B08-89A5-FDAB3D2FAAF7}"/>
    <dgm:cxn modelId="{3428C423-63DE-41B9-92E6-13C24D143DED}" type="presOf" srcId="{F76FC8EA-4B73-49A8-A75D-AEC1A8B6ACC1}" destId="{0A395FD6-CE06-42BA-B00D-6D355B818944}" srcOrd="0" destOrd="0" presId="urn:microsoft.com/office/officeart/2018/2/layout/IconVerticalSolidList"/>
    <dgm:cxn modelId="{46A0D945-0215-48DB-B1CD-F50CA2C6AB70}" type="presOf" srcId="{82DD2547-9B07-4AFF-A5B7-914304587C9A}" destId="{3B4F55EC-7661-4F2B-AD7D-944D22A6B2BC}" srcOrd="0" destOrd="0" presId="urn:microsoft.com/office/officeart/2018/2/layout/IconVerticalSolidList"/>
    <dgm:cxn modelId="{F2B02248-1D4F-40A7-8D91-6CD8E5685EE2}" type="presOf" srcId="{331ED34C-CB4E-465F-871F-CBA1E9FA05DD}" destId="{A266EEA9-7F76-4A2D-870B-01E5D33963B2}" srcOrd="0" destOrd="0" presId="urn:microsoft.com/office/officeart/2018/2/layout/IconVerticalSolidList"/>
    <dgm:cxn modelId="{61511979-A743-4D60-A1FC-A3DD7814AE01}" srcId="{82DD2547-9B07-4AFF-A5B7-914304587C9A}" destId="{331ED34C-CB4E-465F-871F-CBA1E9FA05DD}" srcOrd="3" destOrd="0" parTransId="{D7380AF5-B4C5-4DE6-B016-33A3FD600166}" sibTransId="{50152E7B-33C8-430C-A0AC-BAEA8294FE19}"/>
    <dgm:cxn modelId="{C6B7FA7E-4B50-4752-A80C-747DAA6E9D94}" type="presOf" srcId="{897E974A-C216-40A3-8A08-19876DFC53E9}" destId="{AA8A6F65-EE79-46B1-8FB5-85E741583FE5}" srcOrd="0" destOrd="0" presId="urn:microsoft.com/office/officeart/2018/2/layout/IconVerticalSolidList"/>
    <dgm:cxn modelId="{1D0B8A9E-9C4F-4483-A6A6-610841F94E68}" srcId="{82DD2547-9B07-4AFF-A5B7-914304587C9A}" destId="{90405525-FFCD-40FB-B1CD-E368B775557A}" srcOrd="2" destOrd="0" parTransId="{8AD23487-1D40-4A49-A4B2-8788E18870CD}" sibTransId="{CE1B6BDD-0923-4BD9-B4B9-0F7430622655}"/>
    <dgm:cxn modelId="{C93643A0-A573-4112-928B-FCA8911F068D}" type="presOf" srcId="{E0AA7087-53CF-4E70-89C0-2598357C452D}" destId="{CB80B1E8-AC55-42CF-A8ED-2DDEA47597C6}" srcOrd="0" destOrd="0" presId="urn:microsoft.com/office/officeart/2018/2/layout/IconVerticalSolidList"/>
    <dgm:cxn modelId="{55C5D0BD-72B7-4F5F-801A-C202B7297AFA}" type="presOf" srcId="{90405525-FFCD-40FB-B1CD-E368B775557A}" destId="{6E3826D0-0854-4EB7-A31B-E6038209B291}" srcOrd="0" destOrd="0" presId="urn:microsoft.com/office/officeart/2018/2/layout/IconVerticalSolidList"/>
    <dgm:cxn modelId="{CD2C1CC2-32AA-4947-9EC6-B0D3A5F8422C}" srcId="{82DD2547-9B07-4AFF-A5B7-914304587C9A}" destId="{E0AA7087-53CF-4E70-89C0-2598357C452D}" srcOrd="0" destOrd="0" parTransId="{0C8C5CA7-EA93-4545-AC87-7F020D5FA867}" sibTransId="{C8DB9928-6D44-4EA5-8A88-E92D82BA06AD}"/>
    <dgm:cxn modelId="{406059E5-F9A3-4EB5-8900-81719D6706A2}" srcId="{82DD2547-9B07-4AFF-A5B7-914304587C9A}" destId="{F76FC8EA-4B73-49A8-A75D-AEC1A8B6ACC1}" srcOrd="4" destOrd="0" parTransId="{29D5E024-F409-4AFC-818E-1B42E5890445}" sibTransId="{E698CAC5-15C7-419B-A884-B1C302FA87DA}"/>
    <dgm:cxn modelId="{10B2AC44-A2F4-4B05-B3D2-8DB281DC30D3}" type="presParOf" srcId="{3B4F55EC-7661-4F2B-AD7D-944D22A6B2BC}" destId="{0A8065CC-2612-4D37-B46A-EC72612E37B2}" srcOrd="0" destOrd="0" presId="urn:microsoft.com/office/officeart/2018/2/layout/IconVerticalSolidList"/>
    <dgm:cxn modelId="{03F93F50-8BC4-457B-BB86-CE0EF9F2D578}" type="presParOf" srcId="{0A8065CC-2612-4D37-B46A-EC72612E37B2}" destId="{E3F79047-FE30-457C-A14F-56BC1F505978}" srcOrd="0" destOrd="0" presId="urn:microsoft.com/office/officeart/2018/2/layout/IconVerticalSolidList"/>
    <dgm:cxn modelId="{F5C28A22-4F6A-4622-8BFD-9748F39A11ED}" type="presParOf" srcId="{0A8065CC-2612-4D37-B46A-EC72612E37B2}" destId="{7F2959B2-BFFB-4CBF-B97A-ABB1C71FA25F}" srcOrd="1" destOrd="0" presId="urn:microsoft.com/office/officeart/2018/2/layout/IconVerticalSolidList"/>
    <dgm:cxn modelId="{AFF09E28-0CAB-4084-A494-FB21401DB92D}" type="presParOf" srcId="{0A8065CC-2612-4D37-B46A-EC72612E37B2}" destId="{744FD53B-749D-4021-BFD4-37C88B28A3FD}" srcOrd="2" destOrd="0" presId="urn:microsoft.com/office/officeart/2018/2/layout/IconVerticalSolidList"/>
    <dgm:cxn modelId="{DAA2A961-11EE-4FA9-8AA4-392A46F0EE86}" type="presParOf" srcId="{0A8065CC-2612-4D37-B46A-EC72612E37B2}" destId="{CB80B1E8-AC55-42CF-A8ED-2DDEA47597C6}" srcOrd="3" destOrd="0" presId="urn:microsoft.com/office/officeart/2018/2/layout/IconVerticalSolidList"/>
    <dgm:cxn modelId="{B716E739-1FB1-4FA2-8D4F-12D3C4023258}" type="presParOf" srcId="{3B4F55EC-7661-4F2B-AD7D-944D22A6B2BC}" destId="{ABF0FBBC-48AF-4B1D-ADA1-861523A9D41C}" srcOrd="1" destOrd="0" presId="urn:microsoft.com/office/officeart/2018/2/layout/IconVerticalSolidList"/>
    <dgm:cxn modelId="{0B1A7C22-4106-4C88-A153-5BC7B97F7E9F}" type="presParOf" srcId="{3B4F55EC-7661-4F2B-AD7D-944D22A6B2BC}" destId="{FEC89BC0-A726-4342-A1C5-A49BFDA6AB6C}" srcOrd="2" destOrd="0" presId="urn:microsoft.com/office/officeart/2018/2/layout/IconVerticalSolidList"/>
    <dgm:cxn modelId="{A2214FB8-B243-4F53-AC85-0B0FBE76D16E}" type="presParOf" srcId="{FEC89BC0-A726-4342-A1C5-A49BFDA6AB6C}" destId="{2CB5E77D-7752-461A-A732-7EA317476DC9}" srcOrd="0" destOrd="0" presId="urn:microsoft.com/office/officeart/2018/2/layout/IconVerticalSolidList"/>
    <dgm:cxn modelId="{07047FB7-9A61-43A4-8089-864B2D89971D}" type="presParOf" srcId="{FEC89BC0-A726-4342-A1C5-A49BFDA6AB6C}" destId="{4B85D287-709F-4016-AEA0-2CD538058964}" srcOrd="1" destOrd="0" presId="urn:microsoft.com/office/officeart/2018/2/layout/IconVerticalSolidList"/>
    <dgm:cxn modelId="{942CE3E2-541F-4FC5-8A28-DFC8285ACDF5}" type="presParOf" srcId="{FEC89BC0-A726-4342-A1C5-A49BFDA6AB6C}" destId="{43CACC12-35BD-4049-8F84-7C54886E92B7}" srcOrd="2" destOrd="0" presId="urn:microsoft.com/office/officeart/2018/2/layout/IconVerticalSolidList"/>
    <dgm:cxn modelId="{D1BBE397-54A8-4F06-809E-00A2CF81927C}" type="presParOf" srcId="{FEC89BC0-A726-4342-A1C5-A49BFDA6AB6C}" destId="{AA8A6F65-EE79-46B1-8FB5-85E741583FE5}" srcOrd="3" destOrd="0" presId="urn:microsoft.com/office/officeart/2018/2/layout/IconVerticalSolidList"/>
    <dgm:cxn modelId="{077422D1-3881-4AE8-8D5B-B242172C0518}" type="presParOf" srcId="{3B4F55EC-7661-4F2B-AD7D-944D22A6B2BC}" destId="{6CE279A8-6BB4-4EFC-9B18-8D39D33F4B77}" srcOrd="3" destOrd="0" presId="urn:microsoft.com/office/officeart/2018/2/layout/IconVerticalSolidList"/>
    <dgm:cxn modelId="{031E0F1F-354B-4AEF-8036-553AF8434197}" type="presParOf" srcId="{3B4F55EC-7661-4F2B-AD7D-944D22A6B2BC}" destId="{29E09DE0-7FB5-4C67-9F5B-D898036D8823}" srcOrd="4" destOrd="0" presId="urn:microsoft.com/office/officeart/2018/2/layout/IconVerticalSolidList"/>
    <dgm:cxn modelId="{43174863-A60F-4D95-BC76-849397C257AB}" type="presParOf" srcId="{29E09DE0-7FB5-4C67-9F5B-D898036D8823}" destId="{5E631693-7BA5-45F8-B589-DFD22DE0F7F4}" srcOrd="0" destOrd="0" presId="urn:microsoft.com/office/officeart/2018/2/layout/IconVerticalSolidList"/>
    <dgm:cxn modelId="{9202C10B-2952-4499-AD71-C7CE1473A9B6}" type="presParOf" srcId="{29E09DE0-7FB5-4C67-9F5B-D898036D8823}" destId="{925F9C45-559F-4700-B159-B8D9EFBBE746}" srcOrd="1" destOrd="0" presId="urn:microsoft.com/office/officeart/2018/2/layout/IconVerticalSolidList"/>
    <dgm:cxn modelId="{597D8A2E-8518-4D50-906A-F4DEAFA2ED2C}" type="presParOf" srcId="{29E09DE0-7FB5-4C67-9F5B-D898036D8823}" destId="{5283A686-C59E-45FC-94A1-62FF99AED322}" srcOrd="2" destOrd="0" presId="urn:microsoft.com/office/officeart/2018/2/layout/IconVerticalSolidList"/>
    <dgm:cxn modelId="{B1618DCC-C974-4E4F-AEEA-ECAAD0B7A79F}" type="presParOf" srcId="{29E09DE0-7FB5-4C67-9F5B-D898036D8823}" destId="{6E3826D0-0854-4EB7-A31B-E6038209B291}" srcOrd="3" destOrd="0" presId="urn:microsoft.com/office/officeart/2018/2/layout/IconVerticalSolidList"/>
    <dgm:cxn modelId="{5F23F85C-D0D6-4051-BDEA-0FC9E0945EA2}" type="presParOf" srcId="{3B4F55EC-7661-4F2B-AD7D-944D22A6B2BC}" destId="{6D65E577-A318-4D79-9CF5-D91A3AB53103}" srcOrd="5" destOrd="0" presId="urn:microsoft.com/office/officeart/2018/2/layout/IconVerticalSolidList"/>
    <dgm:cxn modelId="{5C9C3013-1850-4944-A4DB-415C0D2948F4}" type="presParOf" srcId="{3B4F55EC-7661-4F2B-AD7D-944D22A6B2BC}" destId="{7180C519-3BE9-4DE4-BA92-9C5B1899042A}" srcOrd="6" destOrd="0" presId="urn:microsoft.com/office/officeart/2018/2/layout/IconVerticalSolidList"/>
    <dgm:cxn modelId="{2DD756F4-D183-4D78-9814-8ACBC277FEBB}" type="presParOf" srcId="{7180C519-3BE9-4DE4-BA92-9C5B1899042A}" destId="{48D6FCCE-C141-401B-8F18-3A368E4C0D99}" srcOrd="0" destOrd="0" presId="urn:microsoft.com/office/officeart/2018/2/layout/IconVerticalSolidList"/>
    <dgm:cxn modelId="{060D3D64-BE64-4C98-8619-3D254CE151D3}" type="presParOf" srcId="{7180C519-3BE9-4DE4-BA92-9C5B1899042A}" destId="{650422AA-EB84-4FC1-BA96-A29367B1C59C}" srcOrd="1" destOrd="0" presId="urn:microsoft.com/office/officeart/2018/2/layout/IconVerticalSolidList"/>
    <dgm:cxn modelId="{589A1FD8-40FD-4737-A932-2AF9C24FF07C}" type="presParOf" srcId="{7180C519-3BE9-4DE4-BA92-9C5B1899042A}" destId="{05727C03-843A-4CFC-9706-2A02251E0A59}" srcOrd="2" destOrd="0" presId="urn:microsoft.com/office/officeart/2018/2/layout/IconVerticalSolidList"/>
    <dgm:cxn modelId="{28635777-2BA7-4CFC-B367-EC472449616C}" type="presParOf" srcId="{7180C519-3BE9-4DE4-BA92-9C5B1899042A}" destId="{A266EEA9-7F76-4A2D-870B-01E5D33963B2}" srcOrd="3" destOrd="0" presId="urn:microsoft.com/office/officeart/2018/2/layout/IconVerticalSolidList"/>
    <dgm:cxn modelId="{602F3822-38FA-485A-803D-3F2AB1FD1FD2}" type="presParOf" srcId="{3B4F55EC-7661-4F2B-AD7D-944D22A6B2BC}" destId="{7FFAEA3D-3F34-4D1E-8686-8CB6CF467CC4}" srcOrd="7" destOrd="0" presId="urn:microsoft.com/office/officeart/2018/2/layout/IconVerticalSolidList"/>
    <dgm:cxn modelId="{1942C804-6096-4CB5-AB45-33F2376C86D1}" type="presParOf" srcId="{3B4F55EC-7661-4F2B-AD7D-944D22A6B2BC}" destId="{71621A77-ECAD-4983-94D7-5E7DE050EAE5}" srcOrd="8" destOrd="0" presId="urn:microsoft.com/office/officeart/2018/2/layout/IconVerticalSolidList"/>
    <dgm:cxn modelId="{825DF07B-A6F0-4076-8EBC-F225DE21B836}" type="presParOf" srcId="{71621A77-ECAD-4983-94D7-5E7DE050EAE5}" destId="{FC491099-AF6C-4855-8211-2C5CE3A1FF1F}" srcOrd="0" destOrd="0" presId="urn:microsoft.com/office/officeart/2018/2/layout/IconVerticalSolidList"/>
    <dgm:cxn modelId="{6BEDE3CD-FC3E-4528-BB95-C77C5F1F89A3}" type="presParOf" srcId="{71621A77-ECAD-4983-94D7-5E7DE050EAE5}" destId="{964CCDED-F628-48D6-B503-413DBF5034DA}" srcOrd="1" destOrd="0" presId="urn:microsoft.com/office/officeart/2018/2/layout/IconVerticalSolidList"/>
    <dgm:cxn modelId="{17DC4205-FA18-4FFB-92C5-8E46183F23EB}" type="presParOf" srcId="{71621A77-ECAD-4983-94D7-5E7DE050EAE5}" destId="{497A02AE-D5CD-4842-9197-B89C5826F5F1}" srcOrd="2" destOrd="0" presId="urn:microsoft.com/office/officeart/2018/2/layout/IconVerticalSolidList"/>
    <dgm:cxn modelId="{65DAD8B8-BA9E-483D-8BF3-0CE905B53841}" type="presParOf" srcId="{71621A77-ECAD-4983-94D7-5E7DE050EAE5}" destId="{0A395FD6-CE06-42BA-B00D-6D355B8189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4CFD5-58BC-4E23-B3E3-651CACE70BE5}">
      <dsp:nvSpPr>
        <dsp:cNvPr id="0" name=""/>
        <dsp:cNvSpPr/>
      </dsp:nvSpPr>
      <dsp:spPr>
        <a:xfrm>
          <a:off x="0" y="398"/>
          <a:ext cx="7886700" cy="93220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43FFE6C4-D8C0-4115-9EA6-B1A472BA3485}">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8B995-1C24-4E70-A3D9-66A8C4CF89E1}">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755650">
            <a:lnSpc>
              <a:spcPct val="90000"/>
            </a:lnSpc>
            <a:spcBef>
              <a:spcPct val="0"/>
            </a:spcBef>
            <a:spcAft>
              <a:spcPct val="35000"/>
            </a:spcAft>
            <a:buNone/>
          </a:pPr>
          <a:r>
            <a:rPr lang="en-US" sz="1700" kern="1200" dirty="0"/>
            <a:t>Glass is a non- crystalline, amorphous solid that is most often transparent and has widespread practical, technological and decorative uses in for example window panes</a:t>
          </a:r>
        </a:p>
      </dsp:txBody>
      <dsp:txXfrm>
        <a:off x="1076693" y="398"/>
        <a:ext cx="6810006" cy="932202"/>
      </dsp:txXfrm>
    </dsp:sp>
    <dsp:sp modelId="{98C00088-C34F-4279-8313-E8878BA4C720}">
      <dsp:nvSpPr>
        <dsp:cNvPr id="0" name=""/>
        <dsp:cNvSpPr/>
      </dsp:nvSpPr>
      <dsp:spPr>
        <a:xfrm>
          <a:off x="0" y="1165650"/>
          <a:ext cx="7886700" cy="93220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A1455487-82BD-416E-B099-4DDD2B8C88DA}">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ABEB91-579C-4AFD-AB67-52B23B1348BF}">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755650">
            <a:lnSpc>
              <a:spcPct val="90000"/>
            </a:lnSpc>
            <a:spcBef>
              <a:spcPct val="0"/>
            </a:spcBef>
            <a:spcAft>
              <a:spcPct val="35000"/>
            </a:spcAft>
            <a:buNone/>
          </a:pPr>
          <a:r>
            <a:rPr lang="en-US" sz="1700" kern="1200" dirty="0"/>
            <a:t>Glass companies and factories that use glass as raw material can have difficulty understanding and classifying glass materials.</a:t>
          </a:r>
        </a:p>
      </dsp:txBody>
      <dsp:txXfrm>
        <a:off x="1076693" y="1165650"/>
        <a:ext cx="6810006" cy="932202"/>
      </dsp:txXfrm>
    </dsp:sp>
    <dsp:sp modelId="{962079ED-A3DB-49A0-9E7C-DE2B69444446}">
      <dsp:nvSpPr>
        <dsp:cNvPr id="0" name=""/>
        <dsp:cNvSpPr/>
      </dsp:nvSpPr>
      <dsp:spPr>
        <a:xfrm>
          <a:off x="0" y="2330903"/>
          <a:ext cx="7886700" cy="932202"/>
        </a:xfrm>
        <a:prstGeom prst="roundRect">
          <a:avLst>
            <a:gd name="adj" fmla="val 10000"/>
          </a:avLst>
        </a:prstGeom>
        <a:solidFill>
          <a:schemeClr val="accent1">
            <a:lumMod val="60000"/>
            <a:lumOff val="40000"/>
          </a:schemeClr>
        </a:solidFill>
        <a:ln>
          <a:noFill/>
        </a:ln>
        <a:effectLst/>
      </dsp:spPr>
      <dsp:style>
        <a:lnRef idx="0">
          <a:scrgbClr r="0" g="0" b="0"/>
        </a:lnRef>
        <a:fillRef idx="1">
          <a:scrgbClr r="0" g="0" b="0"/>
        </a:fillRef>
        <a:effectRef idx="0">
          <a:scrgbClr r="0" g="0" b="0"/>
        </a:effectRef>
        <a:fontRef idx="minor"/>
      </dsp:style>
    </dsp:sp>
    <dsp:sp modelId="{EDBB1241-1296-4ED3-BFF9-24BA8F909217}">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9B0310-7CCB-4885-93DC-464FEC88801F}">
      <dsp:nvSpPr>
        <dsp:cNvPr id="0" name=""/>
        <dsp:cNvSpPr/>
      </dsp:nvSpPr>
      <dsp:spPr>
        <a:xfrm>
          <a:off x="1076693" y="2330903"/>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755650">
            <a:lnSpc>
              <a:spcPct val="90000"/>
            </a:lnSpc>
            <a:spcBef>
              <a:spcPct val="0"/>
            </a:spcBef>
            <a:spcAft>
              <a:spcPct val="35000"/>
            </a:spcAft>
            <a:buNone/>
          </a:pPr>
          <a:r>
            <a:rPr lang="en-US" sz="1700" kern="1200" dirty="0"/>
            <a:t>Different properties of glass such as refractive index  and its various constituents are taken into account for glass classification</a:t>
          </a:r>
        </a:p>
      </dsp:txBody>
      <dsp:txXfrm>
        <a:off x="1076693" y="2330903"/>
        <a:ext cx="6810006" cy="932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21EEB-5E24-4E15-BC53-838011254A42}">
      <dsp:nvSpPr>
        <dsp:cNvPr id="0" name=""/>
        <dsp:cNvSpPr/>
      </dsp:nvSpPr>
      <dsp:spPr>
        <a:xfrm>
          <a:off x="1533190" y="0"/>
          <a:ext cx="6309360" cy="326350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8955B7-750D-47EC-BB31-15913A813C88}">
      <dsp:nvSpPr>
        <dsp:cNvPr id="0" name=""/>
        <dsp:cNvSpPr/>
      </dsp:nvSpPr>
      <dsp:spPr>
        <a:xfrm>
          <a:off x="0" y="0"/>
          <a:ext cx="1577340" cy="3263504"/>
        </a:xfrm>
        <a:prstGeom prst="rect">
          <a:avLst/>
        </a:prstGeom>
        <a:solidFill>
          <a:schemeClr val="accent1">
            <a:lumMod val="60000"/>
            <a:lumOff val="4000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68" tIns="322362" rIns="83468" bIns="322362" numCol="1" spcCol="1270" anchor="ctr" anchorCtr="0">
          <a:noAutofit/>
        </a:bodyPr>
        <a:lstStyle/>
        <a:p>
          <a:pPr marL="0" lvl="0" indent="0" algn="ctr" defTabSz="844550" rtl="0">
            <a:lnSpc>
              <a:spcPct val="90000"/>
            </a:lnSpc>
            <a:spcBef>
              <a:spcPct val="0"/>
            </a:spcBef>
            <a:spcAft>
              <a:spcPct val="35000"/>
            </a:spcAft>
            <a:buNone/>
          </a:pPr>
          <a:r>
            <a:rPr lang="en-US" sz="1900" kern="1200" dirty="0"/>
            <a:t>Oversampling</a:t>
          </a:r>
        </a:p>
      </dsp:txBody>
      <dsp:txXfrm>
        <a:off x="0" y="0"/>
        <a:ext cx="1577340" cy="3263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79047-FE30-457C-A14F-56BC1F505978}">
      <dsp:nvSpPr>
        <dsp:cNvPr id="0" name=""/>
        <dsp:cNvSpPr/>
      </dsp:nvSpPr>
      <dsp:spPr>
        <a:xfrm>
          <a:off x="0" y="4140"/>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2959B2-BFFB-4CBF-B97A-ABB1C71FA25F}">
      <dsp:nvSpPr>
        <dsp:cNvPr id="0" name=""/>
        <dsp:cNvSpPr/>
      </dsp:nvSpPr>
      <dsp:spPr>
        <a:xfrm>
          <a:off x="159144" y="122512"/>
          <a:ext cx="289635" cy="2893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0B1E8-AC55-42CF-A8ED-2DDEA47597C6}">
      <dsp:nvSpPr>
        <dsp:cNvPr id="0" name=""/>
        <dsp:cNvSpPr/>
      </dsp:nvSpPr>
      <dsp:spPr>
        <a:xfrm>
          <a:off x="607924" y="4140"/>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•K-means clustering is one of the simplest and popular unsupervised machine learning algorithms.</a:t>
          </a:r>
          <a:endParaRPr lang="en-US" sz="1400" kern="1200"/>
        </a:p>
      </dsp:txBody>
      <dsp:txXfrm>
        <a:off x="607924" y="4140"/>
        <a:ext cx="7269413" cy="542537"/>
      </dsp:txXfrm>
    </dsp:sp>
    <dsp:sp modelId="{2CB5E77D-7752-461A-A732-7EA317476DC9}">
      <dsp:nvSpPr>
        <dsp:cNvPr id="0" name=""/>
        <dsp:cNvSpPr/>
      </dsp:nvSpPr>
      <dsp:spPr>
        <a:xfrm>
          <a:off x="0" y="682312"/>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85D287-709F-4016-AEA0-2CD538058964}">
      <dsp:nvSpPr>
        <dsp:cNvPr id="0" name=""/>
        <dsp:cNvSpPr/>
      </dsp:nvSpPr>
      <dsp:spPr>
        <a:xfrm>
          <a:off x="159144" y="800683"/>
          <a:ext cx="289635" cy="2893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8A6F65-EE79-46B1-8FB5-85E741583FE5}">
      <dsp:nvSpPr>
        <dsp:cNvPr id="0" name=""/>
        <dsp:cNvSpPr/>
      </dsp:nvSpPr>
      <dsp:spPr>
        <a:xfrm>
          <a:off x="607924" y="682312"/>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•Typically, unsupervised algorithms make inferences from datasets using only input vectors without referring to known, or labelled, outcomes.</a:t>
          </a:r>
          <a:endParaRPr lang="en-US" sz="1400" kern="1200"/>
        </a:p>
      </dsp:txBody>
      <dsp:txXfrm>
        <a:off x="607924" y="682312"/>
        <a:ext cx="7269413" cy="542537"/>
      </dsp:txXfrm>
    </dsp:sp>
    <dsp:sp modelId="{5E631693-7BA5-45F8-B589-DFD22DE0F7F4}">
      <dsp:nvSpPr>
        <dsp:cNvPr id="0" name=""/>
        <dsp:cNvSpPr/>
      </dsp:nvSpPr>
      <dsp:spPr>
        <a:xfrm>
          <a:off x="0" y="1360483"/>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5F9C45-559F-4700-B159-B8D9EFBBE746}">
      <dsp:nvSpPr>
        <dsp:cNvPr id="0" name=""/>
        <dsp:cNvSpPr/>
      </dsp:nvSpPr>
      <dsp:spPr>
        <a:xfrm>
          <a:off x="159144" y="1478855"/>
          <a:ext cx="289635" cy="2893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3826D0-0854-4EB7-A31B-E6038209B291}">
      <dsp:nvSpPr>
        <dsp:cNvPr id="0" name=""/>
        <dsp:cNvSpPr/>
      </dsp:nvSpPr>
      <dsp:spPr>
        <a:xfrm>
          <a:off x="607924" y="1360483"/>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•A cluster refers to a collection of data points aggregated together because of certain similarities.</a:t>
          </a:r>
          <a:endParaRPr lang="en-US" sz="1400" kern="1200"/>
        </a:p>
      </dsp:txBody>
      <dsp:txXfrm>
        <a:off x="607924" y="1360483"/>
        <a:ext cx="7269413" cy="542537"/>
      </dsp:txXfrm>
    </dsp:sp>
    <dsp:sp modelId="{48D6FCCE-C141-401B-8F18-3A368E4C0D99}">
      <dsp:nvSpPr>
        <dsp:cNvPr id="0" name=""/>
        <dsp:cNvSpPr/>
      </dsp:nvSpPr>
      <dsp:spPr>
        <a:xfrm>
          <a:off x="0" y="2038654"/>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422AA-EB84-4FC1-BA96-A29367B1C59C}">
      <dsp:nvSpPr>
        <dsp:cNvPr id="0" name=""/>
        <dsp:cNvSpPr/>
      </dsp:nvSpPr>
      <dsp:spPr>
        <a:xfrm>
          <a:off x="159144" y="2157026"/>
          <a:ext cx="289635" cy="2893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66EEA9-7F76-4A2D-870B-01E5D33963B2}">
      <dsp:nvSpPr>
        <dsp:cNvPr id="0" name=""/>
        <dsp:cNvSpPr/>
      </dsp:nvSpPr>
      <dsp:spPr>
        <a:xfrm>
          <a:off x="607924" y="2038654"/>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•K-means algorithm identifies </a:t>
          </a:r>
          <a:r>
            <a:rPr lang="en-GB" sz="1400" i="1" kern="1200"/>
            <a:t>k</a:t>
          </a:r>
          <a:r>
            <a:rPr lang="en-GB" sz="1400" kern="1200"/>
            <a:t> number of centroids, and then allocates every data point to the nearest cluster, while keeping the centroids as small as possible.</a:t>
          </a:r>
          <a:endParaRPr lang="en-US" sz="1400" kern="1200"/>
        </a:p>
      </dsp:txBody>
      <dsp:txXfrm>
        <a:off x="607924" y="2038654"/>
        <a:ext cx="7269413" cy="542537"/>
      </dsp:txXfrm>
    </dsp:sp>
    <dsp:sp modelId="{FC491099-AF6C-4855-8211-2C5CE3A1FF1F}">
      <dsp:nvSpPr>
        <dsp:cNvPr id="0" name=""/>
        <dsp:cNvSpPr/>
      </dsp:nvSpPr>
      <dsp:spPr>
        <a:xfrm>
          <a:off x="0" y="2716826"/>
          <a:ext cx="7886700" cy="5260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4CCDED-F628-48D6-B503-413DBF5034DA}">
      <dsp:nvSpPr>
        <dsp:cNvPr id="0" name=""/>
        <dsp:cNvSpPr/>
      </dsp:nvSpPr>
      <dsp:spPr>
        <a:xfrm>
          <a:off x="159144" y="2835197"/>
          <a:ext cx="289635" cy="2893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395FD6-CE06-42BA-B00D-6D355B818944}">
      <dsp:nvSpPr>
        <dsp:cNvPr id="0" name=""/>
        <dsp:cNvSpPr/>
      </dsp:nvSpPr>
      <dsp:spPr>
        <a:xfrm>
          <a:off x="607924" y="2716826"/>
          <a:ext cx="7269413" cy="542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419" tIns="57419" rIns="57419" bIns="57419" numCol="1" spcCol="1270" anchor="ctr" anchorCtr="0">
          <a:noAutofit/>
        </a:bodyPr>
        <a:lstStyle/>
        <a:p>
          <a:pPr marL="0" lvl="0" indent="0" algn="l" defTabSz="622300">
            <a:lnSpc>
              <a:spcPct val="100000"/>
            </a:lnSpc>
            <a:spcBef>
              <a:spcPct val="0"/>
            </a:spcBef>
            <a:spcAft>
              <a:spcPct val="35000"/>
            </a:spcAft>
            <a:buNone/>
          </a:pPr>
          <a:r>
            <a:rPr lang="en-GB" sz="1400" kern="1200"/>
            <a:t>•The </a:t>
          </a:r>
          <a:r>
            <a:rPr lang="en-GB" sz="1400" i="1" kern="1200"/>
            <a:t>‘means’</a:t>
          </a:r>
          <a:r>
            <a:rPr lang="en-GB" sz="1400" kern="1200"/>
            <a:t> in the K-means refers to averaging of the data; that is, finding the centroid.</a:t>
          </a:r>
          <a:endParaRPr lang="en-US" sz="1400" kern="1200"/>
        </a:p>
      </dsp:txBody>
      <dsp:txXfrm>
        <a:off x="607924" y="2716826"/>
        <a:ext cx="7269413" cy="54253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6466708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50d1dda9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50d1dda9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50d1dda93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50d1dda9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650d1dda93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650d1dda93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50d1dda93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50d1dda93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0d1dda93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0d1dda93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0d1dda93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0d1dda93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514b8ac33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514b8ac3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514b8ac33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514b8ac33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1580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19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47415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47862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86253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6610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1303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10/31/2019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224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10/31/2019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68562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10/31/2019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2433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47624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10/31/2019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0598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10/31/2019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91142379"/>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2.xml"/><Relationship Id="rId16" Type="http://schemas.openxmlformats.org/officeDocument/2006/relationships/image" Target="../media/image15.svg"/><Relationship Id="rId1" Type="http://schemas.openxmlformats.org/officeDocument/2006/relationships/slideLayout" Target="../slideLayouts/slideLayout1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kaggle.com/yundoou/knn-precision-rate-grows-from-72-to-92/data" TargetMode="External"/><Relationship Id="rId2" Type="http://schemas.openxmlformats.org/officeDocument/2006/relationships/hyperlink" Target="https://archive.ics.uci.edu/ml/datasets/Glass+Identification" TargetMode="External"/><Relationship Id="rId1" Type="http://schemas.openxmlformats.org/officeDocument/2006/relationships/slideLayout" Target="../slideLayouts/slideLayout12.xml"/><Relationship Id="rId5" Type="http://schemas.openxmlformats.org/officeDocument/2006/relationships/hyperlink" Target="https://www.glassallianceeurope.eu/en/applications" TargetMode="External"/><Relationship Id="rId4" Type="http://schemas.openxmlformats.org/officeDocument/2006/relationships/hyperlink" Target="https://sites.google.com/site/dataclusteringalgorithms/k-means-clustering-algorith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55" name="Google Shape;55;p13"/>
          <p:cNvSpPr txBox="1">
            <a:spLocks noGrp="1"/>
          </p:cNvSpPr>
          <p:nvPr>
            <p:ph type="ctrTitle"/>
          </p:nvPr>
        </p:nvSpPr>
        <p:spPr>
          <a:xfrm>
            <a:off x="491490" y="273843"/>
            <a:ext cx="7239920" cy="1269596"/>
          </a:xfrm>
          <a:prstGeom prst="rect">
            <a:avLst/>
          </a:prstGeom>
        </p:spPr>
        <p:txBody>
          <a:bodyPr spcFirstLastPara="1" vert="horz" lIns="91440" tIns="45720" rIns="91440" bIns="45720" rtlCol="0" anchor="ctr" anchorCtr="0">
            <a:normAutofit/>
          </a:bodyPr>
          <a:lstStyle/>
          <a:p>
            <a:pPr algn="l"/>
            <a:r>
              <a:rPr lang="en-US" sz="4100" dirty="0">
                <a:latin typeface="Times New Roman"/>
                <a:cs typeface="Times New Roman"/>
                <a:sym typeface="Times New Roman"/>
              </a:rPr>
              <a:t>Glass Classification</a:t>
            </a:r>
            <a:br>
              <a:rPr lang="en-US" sz="4100" dirty="0">
                <a:latin typeface="Times New Roman"/>
                <a:cs typeface="Times New Roman"/>
                <a:sym typeface="Times New Roman"/>
              </a:rPr>
            </a:br>
            <a:r>
              <a:rPr lang="en-US" sz="4100" dirty="0">
                <a:latin typeface="Times New Roman"/>
                <a:cs typeface="Times New Roman"/>
                <a:sym typeface="Times New Roman"/>
              </a:rPr>
              <a:t>     using KNN</a:t>
            </a:r>
            <a:endParaRPr lang="en-US" sz="4100" dirty="0">
              <a:latin typeface="Times New Roman"/>
              <a:cs typeface="Times New Roman"/>
            </a:endParaRPr>
          </a:p>
        </p:txBody>
      </p:sp>
      <p:sp>
        <p:nvSpPr>
          <p:cNvPr id="56" name="Google Shape;56;p13"/>
          <p:cNvSpPr txBox="1">
            <a:spLocks noGrp="1"/>
          </p:cNvSpPr>
          <p:nvPr>
            <p:ph type="subTitle" idx="1"/>
          </p:nvPr>
        </p:nvSpPr>
        <p:spPr>
          <a:xfrm>
            <a:off x="491490" y="1931275"/>
            <a:ext cx="3840085" cy="2596671"/>
          </a:xfrm>
          <a:prstGeom prst="rect">
            <a:avLst/>
          </a:prstGeom>
        </p:spPr>
        <p:txBody>
          <a:bodyPr spcFirstLastPara="1" vert="horz" lIns="91440" tIns="45720" rIns="91440" bIns="45720" rtlCol="0" anchor="t" anchorCtr="0">
            <a:normAutofit/>
          </a:bodyPr>
          <a:lstStyle/>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Shruti Houji	  -     405203</a:t>
            </a:r>
            <a:endParaRPr lang="en-US" sz="1400" dirty="0">
              <a:latin typeface="Times New Roman"/>
              <a:cs typeface="Times New Roman"/>
            </a:endParaRPr>
          </a:p>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Rhishabh Hattarki         -     405204</a:t>
            </a:r>
            <a:endParaRPr lang="en-US" sz="1400" dirty="0">
              <a:latin typeface="Times New Roman"/>
              <a:cs typeface="Times New Roman"/>
            </a:endParaRPr>
          </a:p>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Sahil Dixit                     -     405205</a:t>
            </a:r>
            <a:endParaRPr lang="en-US" sz="1400" dirty="0">
              <a:latin typeface="Times New Roman"/>
              <a:cs typeface="Times New Roman"/>
            </a:endParaRPr>
          </a:p>
          <a:p>
            <a:pPr indent="-228600" algn="l">
              <a:spcBef>
                <a:spcPts val="0"/>
              </a:spcBef>
              <a:spcAft>
                <a:spcPts val="600"/>
              </a:spcAft>
              <a:buFont typeface="Arial" panose="020B0604020202020204" pitchFamily="34" charset="0"/>
              <a:buChar char="•"/>
            </a:pPr>
            <a:r>
              <a:rPr lang="en-US" sz="1400" dirty="0">
                <a:latin typeface="Times New Roman"/>
                <a:cs typeface="Times New Roman"/>
                <a:sym typeface="Times New Roman"/>
              </a:rPr>
              <a:t>Sanika Patil                   -     405206</a:t>
            </a:r>
            <a:endParaRPr lang="en-US" sz="1400" dirty="0">
              <a:latin typeface="Times New Roman"/>
              <a:cs typeface="Times New Roman"/>
            </a:endParaRPr>
          </a:p>
          <a:p>
            <a:pPr marL="0" lvl="0" algn="l">
              <a:spcBef>
                <a:spcPts val="0"/>
              </a:spcBef>
              <a:spcAft>
                <a:spcPts val="600"/>
              </a:spcAft>
            </a:pPr>
            <a:r>
              <a:rPr lang="en-US" sz="1400" dirty="0"/>
              <a:t>	</a:t>
            </a:r>
            <a:endParaRPr lang="en-US" sz="1400" dirty="0">
              <a:cs typeface="Calibri" panose="020F0502020204030204"/>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386" y="327923"/>
            <a:ext cx="4222572" cy="45846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7D936-D3A9-4117-8B63-5EE2E8B60B2B}"/>
              </a:ext>
            </a:extLst>
          </p:cNvPr>
          <p:cNvSpPr>
            <a:spLocks noGrp="1"/>
          </p:cNvSpPr>
          <p:nvPr>
            <p:ph type="title"/>
          </p:nvPr>
        </p:nvSpPr>
        <p:spPr/>
        <p:txBody>
          <a:bodyPr/>
          <a:lstStyle/>
          <a:p>
            <a:pPr algn="ctr"/>
            <a:r>
              <a:rPr lang="en-US" dirty="0"/>
              <a:t>Before oversampling</a:t>
            </a:r>
          </a:p>
        </p:txBody>
      </p:sp>
      <p:pic>
        <p:nvPicPr>
          <p:cNvPr id="4" name="Picture 3">
            <a:extLst>
              <a:ext uri="{FF2B5EF4-FFF2-40B4-BE49-F238E27FC236}">
                <a16:creationId xmlns:a16="http://schemas.microsoft.com/office/drawing/2014/main" id="{C83C0EA6-0093-4406-BE0A-95013F68452A}"/>
              </a:ext>
            </a:extLst>
          </p:cNvPr>
          <p:cNvPicPr/>
          <p:nvPr/>
        </p:nvPicPr>
        <p:blipFill rotWithShape="1">
          <a:blip r:embed="rId2"/>
          <a:srcRect l="9879" t="14078" r="18388" b="4661"/>
          <a:stretch/>
        </p:blipFill>
        <p:spPr bwMode="auto">
          <a:xfrm>
            <a:off x="2109470" y="1563194"/>
            <a:ext cx="4925060" cy="3059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18705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70CA-2D18-4F51-B983-C0B61F0DDAA2}"/>
              </a:ext>
            </a:extLst>
          </p:cNvPr>
          <p:cNvSpPr>
            <a:spLocks noGrp="1"/>
          </p:cNvSpPr>
          <p:nvPr>
            <p:ph type="title"/>
          </p:nvPr>
        </p:nvSpPr>
        <p:spPr/>
        <p:txBody>
          <a:bodyPr/>
          <a:lstStyle/>
          <a:p>
            <a:pPr algn="ctr"/>
            <a:r>
              <a:rPr lang="en-US" dirty="0"/>
              <a:t>After oversampling</a:t>
            </a:r>
          </a:p>
        </p:txBody>
      </p:sp>
      <p:pic>
        <p:nvPicPr>
          <p:cNvPr id="4" name="Picture 3">
            <a:extLst>
              <a:ext uri="{FF2B5EF4-FFF2-40B4-BE49-F238E27FC236}">
                <a16:creationId xmlns:a16="http://schemas.microsoft.com/office/drawing/2014/main" id="{903C0437-3CD7-457D-B9A1-13C5A459E728}"/>
              </a:ext>
            </a:extLst>
          </p:cNvPr>
          <p:cNvPicPr/>
          <p:nvPr/>
        </p:nvPicPr>
        <p:blipFill rotWithShape="1">
          <a:blip r:embed="rId2"/>
          <a:srcRect l="19155" t="19846" r="26762" b="15125"/>
          <a:stretch/>
        </p:blipFill>
        <p:spPr bwMode="auto">
          <a:xfrm>
            <a:off x="2578395" y="1697593"/>
            <a:ext cx="3987210" cy="27532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11183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D49807-55E8-448D-BDB4-5BBD63E8BAEA}"/>
              </a:ext>
            </a:extLst>
          </p:cNvPr>
          <p:cNvSpPr>
            <a:spLocks noGrp="1"/>
          </p:cNvSpPr>
          <p:nvPr>
            <p:ph type="title"/>
          </p:nvPr>
        </p:nvSpPr>
        <p:spPr>
          <a:xfrm>
            <a:off x="520882" y="1115454"/>
            <a:ext cx="2057400" cy="2057400"/>
          </a:xfrm>
          <a:prstGeom prst="ellipse">
            <a:avLst/>
          </a:prstGeom>
          <a:solidFill>
            <a:srgbClr val="262626"/>
          </a:solidFill>
          <a:ln w="174625" cmpd="thinThick">
            <a:solidFill>
              <a:srgbClr val="262626"/>
            </a:solidFill>
          </a:ln>
        </p:spPr>
        <p:txBody>
          <a:bodyPr>
            <a:normAutofit/>
          </a:bodyPr>
          <a:lstStyle/>
          <a:p>
            <a:pPr algn="ctr"/>
            <a:r>
              <a:rPr lang="en-GB" sz="2000" dirty="0">
                <a:solidFill>
                  <a:srgbClr val="FFFFFF"/>
                </a:solidFill>
                <a:latin typeface="Cambria"/>
                <a:ea typeface="Cambria"/>
                <a:cs typeface="Calibri Light"/>
              </a:rPr>
              <a:t>KNN</a:t>
            </a:r>
            <a:endParaRPr lang="en-GB" sz="2000" dirty="0">
              <a:solidFill>
                <a:srgbClr val="FFFFFF"/>
              </a:solidFill>
              <a:latin typeface="Cambria"/>
              <a:ea typeface="Cambria"/>
            </a:endParaRPr>
          </a:p>
        </p:txBody>
      </p:sp>
      <p:sp>
        <p:nvSpPr>
          <p:cNvPr id="3" name="Content Placeholder 2">
            <a:extLst>
              <a:ext uri="{FF2B5EF4-FFF2-40B4-BE49-F238E27FC236}">
                <a16:creationId xmlns:a16="http://schemas.microsoft.com/office/drawing/2014/main" id="{B87EC7DC-842D-4F20-858D-E5F0EFF98E8A}"/>
              </a:ext>
            </a:extLst>
          </p:cNvPr>
          <p:cNvSpPr>
            <a:spLocks noGrp="1"/>
          </p:cNvSpPr>
          <p:nvPr>
            <p:ph idx="1"/>
          </p:nvPr>
        </p:nvSpPr>
        <p:spPr>
          <a:xfrm>
            <a:off x="3028950" y="3663654"/>
            <a:ext cx="5391149" cy="969068"/>
          </a:xfrm>
        </p:spPr>
        <p:txBody>
          <a:bodyPr vert="horz" lIns="68580" tIns="34290" rIns="68580" bIns="34290" rtlCol="0">
            <a:normAutofit/>
          </a:bodyPr>
          <a:lstStyle/>
          <a:p>
            <a:r>
              <a:rPr lang="en-US" sz="1400" dirty="0">
                <a:ea typeface="+mn-lt"/>
                <a:cs typeface="+mn-lt"/>
              </a:rPr>
              <a:t>KNN is a non-parametric, lazy learning algorithm. Its purpose is to use a database in which the data points are separated into several classes to predict the classification of a new sample point</a:t>
            </a:r>
            <a:r>
              <a:rPr lang="en-GB" sz="1400" dirty="0">
                <a:ea typeface="+mn-lt"/>
                <a:cs typeface="+mn-lt"/>
              </a:rPr>
              <a:t>.</a:t>
            </a:r>
          </a:p>
        </p:txBody>
      </p:sp>
      <p:sp>
        <p:nvSpPr>
          <p:cNvPr id="4" name="Date Placeholder 3">
            <a:extLst>
              <a:ext uri="{FF2B5EF4-FFF2-40B4-BE49-F238E27FC236}">
                <a16:creationId xmlns:a16="http://schemas.microsoft.com/office/drawing/2014/main" id="{56BA235B-C81E-4006-BC64-D7D7BB991B58}"/>
              </a:ext>
            </a:extLst>
          </p:cNvPr>
          <p:cNvSpPr>
            <a:spLocks noGrp="1"/>
          </p:cNvSpPr>
          <p:nvPr>
            <p:ph type="dt" sz="half" idx="10"/>
          </p:nvPr>
        </p:nvSpPr>
        <p:spPr>
          <a:xfrm>
            <a:off x="181303" y="4767262"/>
            <a:ext cx="1241534" cy="273844"/>
          </a:xfrm>
        </p:spPr>
        <p:txBody>
          <a:bodyPr>
            <a:normAutofit/>
          </a:bodyPr>
          <a:lstStyle/>
          <a:p>
            <a:pPr algn="ctr">
              <a:spcAft>
                <a:spcPts val="450"/>
              </a:spcAft>
            </a:pPr>
            <a:fld id="{D42B5EAA-1534-4A64-9E55-346525B2132E}" type="datetime3">
              <a:rPr lang="en-US" sz="900">
                <a:solidFill>
                  <a:srgbClr val="FFFFFF"/>
                </a:solidFill>
              </a:rPr>
              <a:pPr algn="ctr">
                <a:spcAft>
                  <a:spcPts val="450"/>
                </a:spcAft>
              </a:pPr>
              <a:t>31 October 2019</a:t>
            </a:fld>
            <a:endParaRPr lang="en-US" sz="900">
              <a:solidFill>
                <a:srgbClr val="FFFFFF"/>
              </a:solidFill>
            </a:endParaRPr>
          </a:p>
        </p:txBody>
      </p:sp>
      <p:sp>
        <p:nvSpPr>
          <p:cNvPr id="5" name="Footer Placeholder 4">
            <a:extLst>
              <a:ext uri="{FF2B5EF4-FFF2-40B4-BE49-F238E27FC236}">
                <a16:creationId xmlns:a16="http://schemas.microsoft.com/office/drawing/2014/main" id="{28AB6479-59A7-485A-AFD7-C58298A88192}"/>
              </a:ext>
            </a:extLst>
          </p:cNvPr>
          <p:cNvSpPr>
            <a:spLocks noGrp="1"/>
          </p:cNvSpPr>
          <p:nvPr>
            <p:ph type="ftr" sz="quarter" idx="11"/>
          </p:nvPr>
        </p:nvSpPr>
        <p:spPr>
          <a:xfrm>
            <a:off x="3028949" y="4767262"/>
            <a:ext cx="3635923" cy="273844"/>
          </a:xfrm>
        </p:spPr>
        <p:txBody>
          <a:bodyPr>
            <a:normAutofit/>
          </a:bodyPr>
          <a:lstStyle/>
          <a:p>
            <a:pPr algn="l">
              <a:lnSpc>
                <a:spcPct val="90000"/>
              </a:lnSpc>
              <a:spcAft>
                <a:spcPts val="450"/>
              </a:spcAft>
            </a:pPr>
            <a:r>
              <a:rPr lang="en-US" sz="600">
                <a:solidFill>
                  <a:prstClr val="black">
                    <a:tint val="75000"/>
                  </a:prstClr>
                </a:solidFill>
              </a:rPr>
              <a:t>sPAS Authentication Framework by Unifying Multilevel Encryptions and Negative Password </a:t>
            </a:r>
          </a:p>
        </p:txBody>
      </p:sp>
      <p:sp>
        <p:nvSpPr>
          <p:cNvPr id="6" name="Slide Number Placeholder 5">
            <a:extLst>
              <a:ext uri="{FF2B5EF4-FFF2-40B4-BE49-F238E27FC236}">
                <a16:creationId xmlns:a16="http://schemas.microsoft.com/office/drawing/2014/main" id="{0A5D54E4-786B-4B3A-AE88-804B61D6FEA3}"/>
              </a:ext>
            </a:extLst>
          </p:cNvPr>
          <p:cNvSpPr>
            <a:spLocks noGrp="1"/>
          </p:cNvSpPr>
          <p:nvPr>
            <p:ph type="sldNum" sz="quarter" idx="12"/>
          </p:nvPr>
        </p:nvSpPr>
        <p:spPr>
          <a:xfrm>
            <a:off x="7413733" y="4767262"/>
            <a:ext cx="1101616" cy="273844"/>
          </a:xfrm>
        </p:spPr>
        <p:txBody>
          <a:bodyPr>
            <a:normAutofit/>
          </a:bodyPr>
          <a:lstStyle/>
          <a:p>
            <a:pPr>
              <a:spcAft>
                <a:spcPts val="450"/>
              </a:spcAft>
            </a:pPr>
            <a:fld id="{CE7C117F-32F0-417E-BC4D-ED4CC0039CC7}" type="slidenum">
              <a:rPr lang="en-US" sz="900">
                <a:solidFill>
                  <a:prstClr val="black">
                    <a:tint val="75000"/>
                  </a:prstClr>
                </a:solidFill>
              </a:rPr>
              <a:pPr>
                <a:spcAft>
                  <a:spcPts val="450"/>
                </a:spcAft>
              </a:pPr>
              <a:t>12</a:t>
            </a:fld>
            <a:endParaRPr lang="en-US" sz="900">
              <a:solidFill>
                <a:prstClr val="black">
                  <a:tint val="75000"/>
                </a:prst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94" y="449888"/>
            <a:ext cx="3443189" cy="2659751"/>
          </a:xfrm>
          <a:prstGeom prst="rect">
            <a:avLst/>
          </a:prstGeom>
        </p:spPr>
      </p:pic>
    </p:spTree>
    <p:extLst>
      <p:ext uri="{BB962C8B-B14F-4D97-AF65-F5344CB8AC3E}">
        <p14:creationId xmlns:p14="http://schemas.microsoft.com/office/powerpoint/2010/main" val="3606750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E577B-4020-4CB3-818C-2BB4FF7FDE80}"/>
              </a:ext>
            </a:extLst>
          </p:cNvPr>
          <p:cNvSpPr>
            <a:spLocks noGrp="1"/>
          </p:cNvSpPr>
          <p:nvPr>
            <p:ph type="title"/>
          </p:nvPr>
        </p:nvSpPr>
        <p:spPr>
          <a:xfrm>
            <a:off x="628650" y="273843"/>
            <a:ext cx="7886700" cy="994173"/>
          </a:xfrm>
        </p:spPr>
        <p:txBody>
          <a:bodyPr vert="horz" lIns="91440" tIns="45720" rIns="91440" bIns="45720" rtlCol="0" anchor="ctr">
            <a:normAutofit/>
          </a:bodyPr>
          <a:lstStyle/>
          <a:p>
            <a:r>
              <a:rPr lang="en-US" kern="1200" dirty="0">
                <a:latin typeface="Times New Roman"/>
                <a:cs typeface="Times New Roman"/>
              </a:rPr>
              <a:t>K – Means Clustering</a:t>
            </a:r>
          </a:p>
        </p:txBody>
      </p:sp>
      <p:graphicFrame>
        <p:nvGraphicFramePr>
          <p:cNvPr id="6" name="TextBox 3">
            <a:extLst>
              <a:ext uri="{FF2B5EF4-FFF2-40B4-BE49-F238E27FC236}">
                <a16:creationId xmlns:a16="http://schemas.microsoft.com/office/drawing/2014/main" id="{A9E30E87-9177-46EA-A784-74C1CE2C1F79}"/>
              </a:ext>
            </a:extLst>
          </p:cNvPr>
          <p:cNvGraphicFramePr/>
          <p:nvPr>
            <p:extLst>
              <p:ext uri="{D42A27DB-BD31-4B8C-83A1-F6EECF244321}">
                <p14:modId xmlns:p14="http://schemas.microsoft.com/office/powerpoint/2010/main" val="193676482"/>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650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46EE9CB-FBD4-44A4-966D-70D949DC9812}"/>
              </a:ext>
            </a:extLst>
          </p:cNvPr>
          <p:cNvSpPr>
            <a:spLocks noGrp="1"/>
          </p:cNvSpPr>
          <p:nvPr>
            <p:ph type="title"/>
          </p:nvPr>
        </p:nvSpPr>
        <p:spPr>
          <a:xfrm>
            <a:off x="6016515" y="2423948"/>
            <a:ext cx="2889031" cy="1375542"/>
          </a:xfrm>
        </p:spPr>
        <p:txBody>
          <a:bodyPr vert="horz" lIns="91440" tIns="45720" rIns="91440" bIns="45720" rtlCol="0" anchor="b">
            <a:normAutofit/>
          </a:bodyPr>
          <a:lstStyle/>
          <a:p>
            <a:pPr algn="ctr"/>
            <a:r>
              <a:rPr lang="en-US" sz="3000"/>
              <a:t>K-Means</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27"/>
            <a:ext cx="9144000" cy="4905375"/>
          </a:xfrm>
          <a:prstGeom prst="rect">
            <a:avLst/>
          </a:prstGeom>
        </p:spPr>
      </p:pic>
      <p:sp>
        <p:nvSpPr>
          <p:cNvPr id="5" name="Rectangle 4"/>
          <p:cNvSpPr/>
          <p:nvPr/>
        </p:nvSpPr>
        <p:spPr>
          <a:xfrm>
            <a:off x="-122970" y="3288846"/>
            <a:ext cx="1658532" cy="553998"/>
          </a:xfrm>
          <a:prstGeom prst="rect">
            <a:avLst/>
          </a:prstGeom>
        </p:spPr>
        <p:txBody>
          <a:bodyPr wrap="square">
            <a:spAutoFit/>
          </a:bodyPr>
          <a:lstStyle/>
          <a:p>
            <a:pPr lvl="0"/>
            <a:r>
              <a:rPr lang="en-US" sz="3000" kern="1200" dirty="0">
                <a:solidFill>
                  <a:prstClr val="black"/>
                </a:solidFill>
                <a:latin typeface="Calibri Light"/>
                <a:ea typeface="+mj-ea"/>
              </a:rPr>
              <a:t>K-Means</a:t>
            </a:r>
            <a:endParaRPr lang="en-IN" dirty="0"/>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43550"/>
            <a:ext cx="1267548" cy="6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741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7DFC-EE2A-4A70-A040-E814331FB02D}"/>
              </a:ext>
            </a:extLst>
          </p:cNvPr>
          <p:cNvSpPr>
            <a:spLocks noGrp="1"/>
          </p:cNvSpPr>
          <p:nvPr>
            <p:ph type="title"/>
          </p:nvPr>
        </p:nvSpPr>
        <p:spPr>
          <a:xfrm>
            <a:off x="852321" y="470673"/>
            <a:ext cx="5605629" cy="994172"/>
          </a:xfrm>
        </p:spPr>
        <p:txBody>
          <a:bodyPr vert="horz" lIns="91440" tIns="45720" rIns="91440" bIns="45720" rtlCol="0" anchor="ctr">
            <a:normAutofit/>
          </a:bodyPr>
          <a:lstStyle/>
          <a:p>
            <a:r>
              <a:rPr lang="en-US" kern="1200" dirty="0">
                <a:latin typeface="Times New Roman"/>
                <a:cs typeface="Times New Roman"/>
              </a:rPr>
              <a:t>Unit Testing</a:t>
            </a:r>
          </a:p>
        </p:txBody>
      </p:sp>
      <p:sp>
        <p:nvSpPr>
          <p:cNvPr id="3" name="TextBox 2">
            <a:extLst>
              <a:ext uri="{FF2B5EF4-FFF2-40B4-BE49-F238E27FC236}">
                <a16:creationId xmlns:a16="http://schemas.microsoft.com/office/drawing/2014/main" id="{DD515DEB-CE04-47E6-925D-4EC5B49D8E7C}"/>
              </a:ext>
            </a:extLst>
          </p:cNvPr>
          <p:cNvSpPr txBox="1"/>
          <p:nvPr/>
        </p:nvSpPr>
        <p:spPr>
          <a:xfrm>
            <a:off x="852321" y="1708629"/>
            <a:ext cx="4850901" cy="258796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700" kern="1200" dirty="0">
                <a:solidFill>
                  <a:schemeClr val="tx1"/>
                </a:solidFill>
                <a:latin typeface="+mn-lt"/>
                <a:ea typeface="+mn-ea"/>
                <a:cs typeface="+mn-cs"/>
              </a:rPr>
              <a:t>We have tested the following  five units using "unittest" library:</a:t>
            </a:r>
            <a:endParaRPr lang="en-US" dirty="0">
              <a:solidFill>
                <a:schemeClr val="tx1"/>
              </a:solidFill>
              <a:ea typeface="+mn-ea"/>
              <a:cs typeface="+mn-cs"/>
            </a:endParaRP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a:p>
            <a:pPr marL="342900" indent="-342900">
              <a:lnSpc>
                <a:spcPct val="90000"/>
              </a:lnSpc>
              <a:spcAft>
                <a:spcPts val="600"/>
              </a:spcAft>
              <a:buAutoNum type="arabicPeriod"/>
            </a:pPr>
            <a:r>
              <a:rPr lang="en-US" sz="1700" kern="1200" dirty="0">
                <a:solidFill>
                  <a:schemeClr val="tx1"/>
                </a:solidFill>
                <a:latin typeface="+mn-lt"/>
                <a:ea typeface="+mn-ea"/>
                <a:cs typeface="+mn-cs"/>
              </a:rPr>
              <a:t>Accuracy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Euclidean distance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Manhattan distance function check</a:t>
            </a:r>
          </a:p>
          <a:p>
            <a:pPr marL="342900" indent="-342900">
              <a:lnSpc>
                <a:spcPct val="90000"/>
              </a:lnSpc>
              <a:spcAft>
                <a:spcPts val="600"/>
              </a:spcAft>
              <a:buAutoNum type="arabicPeriod"/>
            </a:pPr>
            <a:r>
              <a:rPr lang="en-US" sz="1700" kern="1200" dirty="0" err="1">
                <a:solidFill>
                  <a:schemeClr val="tx1"/>
                </a:solidFill>
                <a:latin typeface="+mn-lt"/>
                <a:ea typeface="+mn-ea"/>
                <a:cs typeface="+mn-cs"/>
              </a:rPr>
              <a:t>Minkowski</a:t>
            </a:r>
            <a:r>
              <a:rPr lang="en-US" sz="1700" kern="1200" dirty="0">
                <a:solidFill>
                  <a:schemeClr val="tx1"/>
                </a:solidFill>
                <a:latin typeface="+mn-lt"/>
                <a:ea typeface="+mn-ea"/>
                <a:cs typeface="+mn-cs"/>
              </a:rPr>
              <a:t> distance function check</a:t>
            </a:r>
          </a:p>
          <a:p>
            <a:pPr marL="342900" indent="-342900">
              <a:lnSpc>
                <a:spcPct val="90000"/>
              </a:lnSpc>
              <a:spcAft>
                <a:spcPts val="600"/>
              </a:spcAft>
              <a:buAutoNum type="arabicPeriod"/>
            </a:pPr>
            <a:r>
              <a:rPr lang="en-US" sz="1700" kern="1200" dirty="0">
                <a:solidFill>
                  <a:schemeClr val="tx1"/>
                </a:solidFill>
                <a:latin typeface="+mn-lt"/>
                <a:ea typeface="+mn-ea"/>
                <a:cs typeface="+mn-cs"/>
              </a:rPr>
              <a:t>Predict </a:t>
            </a:r>
            <a:r>
              <a:rPr lang="en-US" sz="1700" kern="1200">
                <a:solidFill>
                  <a:schemeClr val="tx1"/>
                </a:solidFill>
                <a:latin typeface="+mn-lt"/>
                <a:ea typeface="+mn-ea"/>
                <a:cs typeface="+mn-cs"/>
              </a:rPr>
              <a:t>function check</a:t>
            </a:r>
            <a:endParaRPr lang="en-US" sz="1700" kern="1200" dirty="0">
              <a:solidFill>
                <a:schemeClr val="tx1"/>
              </a:solidFill>
              <a:latin typeface="+mn-lt"/>
              <a:ea typeface="+mn-ea"/>
              <a:cs typeface="Calibri" panose="020F0502020204030204"/>
            </a:endParaRP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660" y="0"/>
            <a:ext cx="157734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6550" y="1769184"/>
            <a:ext cx="1605129" cy="1605129"/>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resentation with Checklist">
            <a:extLst>
              <a:ext uri="{FF2B5EF4-FFF2-40B4-BE49-F238E27FC236}">
                <a16:creationId xmlns:a16="http://schemas.microsoft.com/office/drawing/2014/main" id="{6D9164A3-8330-4AA0-8425-12717866DA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60489" y="2143125"/>
            <a:ext cx="857249" cy="857249"/>
          </a:xfrm>
          <a:prstGeom prst="rect">
            <a:avLst/>
          </a:prstGeom>
        </p:spPr>
      </p:pic>
    </p:spTree>
    <p:extLst>
      <p:ext uri="{BB962C8B-B14F-4D97-AF65-F5344CB8AC3E}">
        <p14:creationId xmlns:p14="http://schemas.microsoft.com/office/powerpoint/2010/main" val="3886600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482601"/>
            <a:ext cx="8178800" cy="41782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15715931"/>
              </p:ext>
            </p:extLst>
          </p:nvPr>
        </p:nvGraphicFramePr>
        <p:xfrm>
          <a:off x="113511" y="247650"/>
          <a:ext cx="8916975" cy="4648200"/>
        </p:xfrm>
        <a:graphic>
          <a:graphicData uri="http://schemas.openxmlformats.org/drawingml/2006/table">
            <a:tbl>
              <a:tblPr firstRow="1" bandRow="1">
                <a:tableStyleId>{5C22544A-7EE6-4342-B048-85BDC9FD1C3A}</a:tableStyleId>
              </a:tblPr>
              <a:tblGrid>
                <a:gridCol w="868031">
                  <a:extLst>
                    <a:ext uri="{9D8B030D-6E8A-4147-A177-3AD203B41FA5}">
                      <a16:colId xmlns:a16="http://schemas.microsoft.com/office/drawing/2014/main" val="20000"/>
                    </a:ext>
                  </a:extLst>
                </a:gridCol>
                <a:gridCol w="1605104">
                  <a:extLst>
                    <a:ext uri="{9D8B030D-6E8A-4147-A177-3AD203B41FA5}">
                      <a16:colId xmlns:a16="http://schemas.microsoft.com/office/drawing/2014/main" val="20001"/>
                    </a:ext>
                  </a:extLst>
                </a:gridCol>
                <a:gridCol w="1828037">
                  <a:extLst>
                    <a:ext uri="{9D8B030D-6E8A-4147-A177-3AD203B41FA5}">
                      <a16:colId xmlns:a16="http://schemas.microsoft.com/office/drawing/2014/main" val="20002"/>
                    </a:ext>
                  </a:extLst>
                </a:gridCol>
                <a:gridCol w="1955538">
                  <a:extLst>
                    <a:ext uri="{9D8B030D-6E8A-4147-A177-3AD203B41FA5}">
                      <a16:colId xmlns:a16="http://schemas.microsoft.com/office/drawing/2014/main" val="20003"/>
                    </a:ext>
                  </a:extLst>
                </a:gridCol>
                <a:gridCol w="1755207">
                  <a:extLst>
                    <a:ext uri="{9D8B030D-6E8A-4147-A177-3AD203B41FA5}">
                      <a16:colId xmlns:a16="http://schemas.microsoft.com/office/drawing/2014/main" val="20004"/>
                    </a:ext>
                  </a:extLst>
                </a:gridCol>
                <a:gridCol w="905058">
                  <a:extLst>
                    <a:ext uri="{9D8B030D-6E8A-4147-A177-3AD203B41FA5}">
                      <a16:colId xmlns:a16="http://schemas.microsoft.com/office/drawing/2014/main" val="20005"/>
                    </a:ext>
                  </a:extLst>
                </a:gridCol>
              </a:tblGrid>
              <a:tr h="534977">
                <a:tc>
                  <a:txBody>
                    <a:bodyPr/>
                    <a:lstStyle/>
                    <a:p>
                      <a:r>
                        <a:rPr lang="en-IN" sz="1600" dirty="0"/>
                        <a:t>Sr.No</a:t>
                      </a:r>
                    </a:p>
                  </a:txBody>
                  <a:tcPr/>
                </a:tc>
                <a:tc>
                  <a:txBody>
                    <a:bodyPr/>
                    <a:lstStyle/>
                    <a:p>
                      <a:r>
                        <a:rPr lang="en-IN" sz="1600" dirty="0"/>
                        <a:t>Function       Name</a:t>
                      </a:r>
                    </a:p>
                  </a:txBody>
                  <a:tcPr/>
                </a:tc>
                <a:tc>
                  <a:txBody>
                    <a:bodyPr/>
                    <a:lstStyle/>
                    <a:p>
                      <a:r>
                        <a:rPr lang="en-IN" dirty="0"/>
                        <a:t> </a:t>
                      </a:r>
                      <a:r>
                        <a:rPr lang="en-IN" sz="1600" dirty="0"/>
                        <a:t>Input </a:t>
                      </a:r>
                    </a:p>
                  </a:txBody>
                  <a:tcPr/>
                </a:tc>
                <a:tc>
                  <a:txBody>
                    <a:bodyPr/>
                    <a:lstStyle/>
                    <a:p>
                      <a:r>
                        <a:rPr lang="en-IN" sz="1600" dirty="0"/>
                        <a:t>Expected</a:t>
                      </a:r>
                      <a:r>
                        <a:rPr lang="en-IN" sz="1600" baseline="0" dirty="0"/>
                        <a:t> Output</a:t>
                      </a:r>
                      <a:endParaRPr lang="en-IN" sz="1600" dirty="0"/>
                    </a:p>
                  </a:txBody>
                  <a:tcPr/>
                </a:tc>
                <a:tc>
                  <a:txBody>
                    <a:bodyPr/>
                    <a:lstStyle/>
                    <a:p>
                      <a:r>
                        <a:rPr lang="en-IN" sz="1600" dirty="0"/>
                        <a:t>Observed Output</a:t>
                      </a:r>
                    </a:p>
                  </a:txBody>
                  <a:tcPr/>
                </a:tc>
                <a:tc>
                  <a:txBody>
                    <a:bodyPr/>
                    <a:lstStyle/>
                    <a:p>
                      <a:r>
                        <a:rPr lang="en-IN" sz="1600" dirty="0"/>
                        <a:t>Result</a:t>
                      </a:r>
                    </a:p>
                  </a:txBody>
                  <a:tcPr/>
                </a:tc>
                <a:extLst>
                  <a:ext uri="{0D108BD9-81ED-4DB2-BD59-A6C34878D82A}">
                    <a16:rowId xmlns:a16="http://schemas.microsoft.com/office/drawing/2014/main" val="10000"/>
                  </a:ext>
                </a:extLst>
              </a:tr>
              <a:tr h="347892">
                <a:tc>
                  <a:txBody>
                    <a:bodyPr/>
                    <a:lstStyle/>
                    <a:p>
                      <a:r>
                        <a:rPr lang="en-IN" dirty="0"/>
                        <a:t>1</a:t>
                      </a:r>
                    </a:p>
                  </a:txBody>
                  <a:tcPr/>
                </a:tc>
                <a:tc>
                  <a:txBody>
                    <a:bodyPr/>
                    <a:lstStyle/>
                    <a:p>
                      <a:r>
                        <a:rPr lang="en-IN" sz="1600" dirty="0"/>
                        <a:t>predict()</a:t>
                      </a:r>
                    </a:p>
                  </a:txBody>
                  <a:tcPr/>
                </a:tc>
                <a:tc>
                  <a:txBody>
                    <a:bodyPr/>
                    <a:lstStyle/>
                    <a:p>
                      <a:r>
                        <a:rPr lang="en-IN" sz="1050" dirty="0"/>
                        <a:t>[[1.51514,14.85,0,2.42,73.72,0,8.39,0.56,0]]</a:t>
                      </a:r>
                    </a:p>
                  </a:txBody>
                  <a:tcPr/>
                </a:tc>
                <a:tc>
                  <a:txBody>
                    <a:bodyPr/>
                    <a:lstStyle/>
                    <a:p>
                      <a:r>
                        <a:rPr lang="en-IN" sz="1050" dirty="0"/>
                        <a:t>7</a:t>
                      </a:r>
                    </a:p>
                  </a:txBody>
                  <a:tcPr/>
                </a:tc>
                <a:tc>
                  <a:txBody>
                    <a:bodyPr/>
                    <a:lstStyle/>
                    <a:p>
                      <a:r>
                        <a:rPr lang="en-IN" sz="1050" dirty="0"/>
                        <a:t>7</a:t>
                      </a:r>
                    </a:p>
                  </a:txBody>
                  <a:tcPr/>
                </a:tc>
                <a:tc>
                  <a:txBody>
                    <a:bodyPr/>
                    <a:lstStyle/>
                    <a:p>
                      <a:r>
                        <a:rPr lang="en-IN" sz="1600" dirty="0"/>
                        <a:t>Pass</a:t>
                      </a:r>
                    </a:p>
                  </a:txBody>
                  <a:tcPr/>
                </a:tc>
                <a:extLst>
                  <a:ext uri="{0D108BD9-81ED-4DB2-BD59-A6C34878D82A}">
                    <a16:rowId xmlns:a16="http://schemas.microsoft.com/office/drawing/2014/main" val="10001"/>
                  </a:ext>
                </a:extLst>
              </a:tr>
              <a:tr h="469812">
                <a:tc>
                  <a:txBody>
                    <a:bodyPr/>
                    <a:lstStyle/>
                    <a:p>
                      <a:r>
                        <a:rPr lang="en-IN" dirty="0"/>
                        <a:t>2</a:t>
                      </a:r>
                    </a:p>
                  </a:txBody>
                  <a:tcPr/>
                </a:tc>
                <a:tc>
                  <a:txBody>
                    <a:bodyPr/>
                    <a:lstStyle/>
                    <a:p>
                      <a:r>
                        <a:rPr lang="en-IN" sz="1600" dirty="0"/>
                        <a:t>accur()</a:t>
                      </a:r>
                    </a:p>
                  </a:txBody>
                  <a:tcPr/>
                </a:tc>
                <a:tc>
                  <a:txBody>
                    <a:bodyPr/>
                    <a:lstStyle/>
                    <a:p>
                      <a:r>
                        <a:rPr lang="en-IN" sz="1050" dirty="0"/>
                        <a:t>Numeric</a:t>
                      </a:r>
                      <a:r>
                        <a:rPr lang="en-IN" sz="1050" baseline="0" dirty="0"/>
                        <a:t> values of row no 209 from dataset</a:t>
                      </a:r>
                    </a:p>
                    <a:p>
                      <a:endParaRPr lang="en-IN" sz="1050" dirty="0"/>
                    </a:p>
                  </a:txBody>
                  <a:tcPr/>
                </a:tc>
                <a:tc>
                  <a:txBody>
                    <a:bodyPr/>
                    <a:lstStyle/>
                    <a:p>
                      <a:r>
                        <a:rPr lang="en-US" sz="1050" dirty="0">
                          <a:effectLst/>
                          <a:latin typeface="+mn-lt"/>
                          <a:ea typeface="Times New Roman"/>
                        </a:rPr>
                        <a:t>&gt;0.8</a:t>
                      </a:r>
                      <a:endParaRPr lang="en-IN" sz="105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mn-lt"/>
                          <a:ea typeface="Times New Roman"/>
                          <a:cs typeface="+mn-cs"/>
                        </a:rPr>
                        <a:t>0.83644</a:t>
                      </a:r>
                      <a:endParaRPr kumimoji="0" lang="en-IN" sz="105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r>
                        <a:rPr lang="en-IN" sz="1600" dirty="0"/>
                        <a:t>Pass</a:t>
                      </a:r>
                    </a:p>
                  </a:txBody>
                  <a:tcPr/>
                </a:tc>
                <a:extLst>
                  <a:ext uri="{0D108BD9-81ED-4DB2-BD59-A6C34878D82A}">
                    <a16:rowId xmlns:a16="http://schemas.microsoft.com/office/drawing/2014/main" val="10002"/>
                  </a:ext>
                </a:extLst>
              </a:tr>
              <a:tr h="711025">
                <a:tc>
                  <a:txBody>
                    <a:bodyPr/>
                    <a:lstStyle/>
                    <a:p>
                      <a:r>
                        <a:rPr lang="en-IN" dirty="0"/>
                        <a:t>3</a:t>
                      </a:r>
                    </a:p>
                  </a:txBody>
                  <a:tcPr/>
                </a:tc>
                <a:tc>
                  <a:txBody>
                    <a:bodyPr/>
                    <a:lstStyle/>
                    <a:p>
                      <a:r>
                        <a:rPr lang="en-IN" sz="1600" dirty="0"/>
                        <a:t>manhattan()</a:t>
                      </a:r>
                    </a:p>
                  </a:txBody>
                  <a:tcPr/>
                </a:tc>
                <a:tc>
                  <a:txBody>
                    <a:bodyPr/>
                    <a:lstStyle/>
                    <a:p>
                      <a:r>
                        <a:rPr lang="en-IN" sz="1050" dirty="0"/>
                        <a:t>[[ 1.51655, 12.75   ,  2.85  , 1.44 , 73.27  ,  0.57 ,8.79 , 0.11 ,0.22 ]]</a:t>
                      </a:r>
                    </a:p>
                    <a:p>
                      <a:endParaRPr lang="en-IN" dirty="0"/>
                    </a:p>
                  </a:txBody>
                  <a:tcPr/>
                </a:tc>
                <a:tc>
                  <a:txBody>
                    <a:bodyPr/>
                    <a:lstStyle/>
                    <a:p>
                      <a:r>
                        <a:rPr lang="en-IN" sz="1050" dirty="0"/>
                        <a:t>[[5.24446,  3.89106,  3.38037,…]]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[[5.24446,  3.89106,  3.38037,…]]</a:t>
                      </a:r>
                    </a:p>
                    <a:p>
                      <a:endParaRPr lang="en-IN" dirty="0"/>
                    </a:p>
                  </a:txBody>
                  <a:tcPr/>
                </a:tc>
                <a:tc>
                  <a:txBody>
                    <a:bodyPr/>
                    <a:lstStyle/>
                    <a:p>
                      <a:r>
                        <a:rPr lang="en-IN" sz="1600" dirty="0"/>
                        <a:t>Pass</a:t>
                      </a:r>
                    </a:p>
                  </a:txBody>
                  <a:tcPr/>
                </a:tc>
                <a:extLst>
                  <a:ext uri="{0D108BD9-81ED-4DB2-BD59-A6C34878D82A}">
                    <a16:rowId xmlns:a16="http://schemas.microsoft.com/office/drawing/2014/main" val="10004"/>
                  </a:ext>
                </a:extLst>
              </a:tr>
              <a:tr h="706558">
                <a:tc>
                  <a:txBody>
                    <a:bodyPr/>
                    <a:lstStyle/>
                    <a:p>
                      <a:r>
                        <a:rPr lang="en-IN" dirty="0"/>
                        <a:t>4</a:t>
                      </a:r>
                    </a:p>
                  </a:txBody>
                  <a:tcPr/>
                </a:tc>
                <a:tc>
                  <a:txBody>
                    <a:bodyPr/>
                    <a:lstStyle/>
                    <a:p>
                      <a:r>
                        <a:rPr lang="en-IN" sz="1600" dirty="0"/>
                        <a:t>euclidean()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[[ 1.51655, 12.75   ,  2.85  , 1.44 , 73.27  ,  0.57 ,8.79 ,0.11 ,0.22 ]]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Calibri" pitchFamily="34" charset="0"/>
                          <a:ea typeface="Cambria" pitchFamily="18" charset="0"/>
                          <a:cs typeface="Calibri" pitchFamily="34" charset="0"/>
                        </a:rPr>
                        <a:t>[[</a:t>
                      </a:r>
                      <a:r>
                        <a:rPr lang="en-IN" sz="1050" dirty="0">
                          <a:effectLst/>
                          <a:latin typeface="Calibri" pitchFamily="34" charset="0"/>
                          <a:ea typeface="Cambria" pitchFamily="18" charset="0"/>
                          <a:cs typeface="Calibri" pitchFamily="34" charset="0"/>
                        </a:rPr>
                        <a:t>2.47782564, 1.77490876, 1.51650919</a:t>
                      </a:r>
                      <a:r>
                        <a:rPr kumimoji="0" lang="en-IN" sz="1050" b="0" i="0" u="none" strike="noStrike" kern="1200" cap="none" spc="0" normalizeH="0" baseline="0" noProof="0" dirty="0">
                          <a:ln>
                            <a:noFill/>
                          </a:ln>
                          <a:solidFill>
                            <a:prstClr val="black"/>
                          </a:solidFill>
                          <a:effectLst/>
                          <a:uLnTx/>
                          <a:uFillTx/>
                          <a:latin typeface="Calibri" pitchFamily="34" charset="0"/>
                          <a:ea typeface="Cambria" pitchFamily="18" charset="0"/>
                          <a:cs typeface="Calibri" pitchFamily="34" charset="0"/>
                        </a:rPr>
                        <a:t>,…]]</a:t>
                      </a:r>
                    </a:p>
                    <a:p>
                      <a:pPr lvl="0"/>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Calibri" pitchFamily="34" charset="0"/>
                          <a:ea typeface="Cambria" pitchFamily="18" charset="0"/>
                          <a:cs typeface="Calibri" pitchFamily="34" charset="0"/>
                        </a:rPr>
                        <a:t>[[2.47782564, 1.77490876, 1.51650919,…]]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r>
                        <a:rPr lang="en-IN" sz="1600" dirty="0"/>
                        <a:t>Pass</a:t>
                      </a:r>
                    </a:p>
                  </a:txBody>
                  <a:tcPr/>
                </a:tc>
                <a:extLst>
                  <a:ext uri="{0D108BD9-81ED-4DB2-BD59-A6C34878D82A}">
                    <a16:rowId xmlns:a16="http://schemas.microsoft.com/office/drawing/2014/main" val="10005"/>
                  </a:ext>
                </a:extLst>
              </a:tr>
              <a:tr h="1079302">
                <a:tc>
                  <a:txBody>
                    <a:bodyPr/>
                    <a:lstStyle/>
                    <a:p>
                      <a:r>
                        <a:rPr lang="en-IN" dirty="0"/>
                        <a:t>5</a:t>
                      </a:r>
                    </a:p>
                  </a:txBody>
                  <a:tcPr/>
                </a:tc>
                <a:tc>
                  <a:txBody>
                    <a:bodyPr/>
                    <a:lstStyle/>
                    <a:p>
                      <a:r>
                        <a:rPr lang="en-IN" sz="1600" dirty="0"/>
                        <a:t>minkowski()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[[ 1.51655, 12.75   ,  2.85  , 1.44 , 73.27  ,  0.57 ,8.79 , 0.11 ,0.22 ]]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mn-lt"/>
                        <a:ea typeface="+mn-ea"/>
                        <a:cs typeface="+mn-cs"/>
                      </a:endParaRP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[[5.24446,  3.89106,  3.38037,…]]</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mn-lt"/>
                          <a:ea typeface="+mn-ea"/>
                          <a:cs typeface="+mn-cs"/>
                        </a:rPr>
                        <a:t>[[5.24446,  3.89106,  3.38037,…]]</a:t>
                      </a:r>
                    </a:p>
                    <a:p>
                      <a:endParaRPr lang="en-IN" dirty="0"/>
                    </a:p>
                  </a:txBody>
                  <a:tcPr/>
                </a:tc>
                <a:tc>
                  <a:txBody>
                    <a:bodyPr/>
                    <a:lstStyle/>
                    <a:p>
                      <a:r>
                        <a:rPr lang="en-IN" sz="1600" dirty="0"/>
                        <a:t>Pass</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0145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2" cy="51435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F75558-B7DA-42FB-9A24-D94B8325CB9D}"/>
              </a:ext>
            </a:extLst>
          </p:cNvPr>
          <p:cNvSpPr>
            <a:spLocks noGrp="1"/>
          </p:cNvSpPr>
          <p:nvPr>
            <p:ph type="title"/>
          </p:nvPr>
        </p:nvSpPr>
        <p:spPr>
          <a:xfrm>
            <a:off x="482601" y="467544"/>
            <a:ext cx="2522980" cy="1205295"/>
          </a:xfrm>
          <a:noFill/>
          <a:ln w="19050">
            <a:solidFill>
              <a:schemeClr val="tx1"/>
            </a:solidFill>
          </a:ln>
        </p:spPr>
        <p:txBody>
          <a:bodyPr vert="horz" wrap="square" lIns="91440" tIns="45720" rIns="91440" bIns="45720" rtlCol="0" anchor="ctr">
            <a:normAutofit/>
          </a:bodyPr>
          <a:lstStyle/>
          <a:p>
            <a:pPr algn="ctr"/>
            <a:r>
              <a:rPr lang="en-US" sz="2100" kern="1200" dirty="0">
                <a:solidFill>
                  <a:schemeClr val="tx1"/>
                </a:solidFill>
                <a:latin typeface="+mj-lt"/>
                <a:ea typeface="+mj-ea"/>
                <a:cs typeface="+mj-cs"/>
              </a:rPr>
              <a:t>Selenium Testing</a:t>
            </a:r>
          </a:p>
        </p:txBody>
      </p:sp>
      <p:sp>
        <p:nvSpPr>
          <p:cNvPr id="3" name="TextBox 2">
            <a:extLst>
              <a:ext uri="{FF2B5EF4-FFF2-40B4-BE49-F238E27FC236}">
                <a16:creationId xmlns:a16="http://schemas.microsoft.com/office/drawing/2014/main" id="{A2CB1EFC-9C79-46A3-8BB2-310AE9D60C57}"/>
              </a:ext>
            </a:extLst>
          </p:cNvPr>
          <p:cNvSpPr txBox="1"/>
          <p:nvPr/>
        </p:nvSpPr>
        <p:spPr>
          <a:xfrm>
            <a:off x="482601" y="1978532"/>
            <a:ext cx="2522980" cy="256171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kern="1200" dirty="0">
                <a:solidFill>
                  <a:schemeClr val="tx1"/>
                </a:solidFill>
                <a:latin typeface="+mn-lt"/>
                <a:ea typeface="+mn-ea"/>
                <a:cs typeface="+mn-cs"/>
              </a:rPr>
              <a:t>Selenium is an open source tool which is used for automating the tests carried out on web browsers (Web applications are tested using any web browser).</a:t>
            </a:r>
          </a:p>
        </p:txBody>
      </p:sp>
      <p:graphicFrame>
        <p:nvGraphicFramePr>
          <p:cNvPr id="5" name="Table 4"/>
          <p:cNvGraphicFramePr>
            <a:graphicFrameLocks noGrp="1"/>
          </p:cNvGraphicFramePr>
          <p:nvPr>
            <p:extLst>
              <p:ext uri="{D42A27DB-BD31-4B8C-83A1-F6EECF244321}">
                <p14:modId xmlns:p14="http://schemas.microsoft.com/office/powerpoint/2010/main" val="240888998"/>
              </p:ext>
            </p:extLst>
          </p:nvPr>
        </p:nvGraphicFramePr>
        <p:xfrm>
          <a:off x="3863804" y="44678"/>
          <a:ext cx="4881004" cy="5065658"/>
        </p:xfrm>
        <a:graphic>
          <a:graphicData uri="http://schemas.openxmlformats.org/drawingml/2006/table">
            <a:tbl>
              <a:tblPr firstRow="1" bandRow="1">
                <a:tableStyleId>{5C22544A-7EE6-4342-B048-85BDC9FD1C3A}</a:tableStyleId>
              </a:tblPr>
              <a:tblGrid>
                <a:gridCol w="1101029">
                  <a:extLst>
                    <a:ext uri="{9D8B030D-6E8A-4147-A177-3AD203B41FA5}">
                      <a16:colId xmlns:a16="http://schemas.microsoft.com/office/drawing/2014/main" val="20000"/>
                    </a:ext>
                  </a:extLst>
                </a:gridCol>
                <a:gridCol w="2257147">
                  <a:extLst>
                    <a:ext uri="{9D8B030D-6E8A-4147-A177-3AD203B41FA5}">
                      <a16:colId xmlns:a16="http://schemas.microsoft.com/office/drawing/2014/main" val="20001"/>
                    </a:ext>
                  </a:extLst>
                </a:gridCol>
                <a:gridCol w="1522828">
                  <a:extLst>
                    <a:ext uri="{9D8B030D-6E8A-4147-A177-3AD203B41FA5}">
                      <a16:colId xmlns:a16="http://schemas.microsoft.com/office/drawing/2014/main" val="20002"/>
                    </a:ext>
                  </a:extLst>
                </a:gridCol>
              </a:tblGrid>
              <a:tr h="402218">
                <a:tc>
                  <a:txBody>
                    <a:bodyPr/>
                    <a:lstStyle/>
                    <a:p>
                      <a:r>
                        <a:rPr lang="en-IN" dirty="0"/>
                        <a:t>Test Item</a:t>
                      </a:r>
                    </a:p>
                  </a:txBody>
                  <a:tcPr/>
                </a:tc>
                <a:tc>
                  <a:txBody>
                    <a:bodyPr/>
                    <a:lstStyle/>
                    <a:p>
                      <a:r>
                        <a:rPr lang="en-IN" dirty="0"/>
                        <a:t>Test Steps</a:t>
                      </a:r>
                    </a:p>
                  </a:txBody>
                  <a:tcPr/>
                </a:tc>
                <a:tc>
                  <a:txBody>
                    <a:bodyPr/>
                    <a:lstStyle/>
                    <a:p>
                      <a:r>
                        <a:rPr lang="en-IN" dirty="0"/>
                        <a:t>Result</a:t>
                      </a:r>
                    </a:p>
                  </a:txBody>
                  <a:tcPr/>
                </a:tc>
                <a:extLst>
                  <a:ext uri="{0D108BD9-81ED-4DB2-BD59-A6C34878D82A}">
                    <a16:rowId xmlns:a16="http://schemas.microsoft.com/office/drawing/2014/main" val="10000"/>
                  </a:ext>
                </a:extLst>
              </a:tr>
              <a:tr h="2867488">
                <a:tc>
                  <a:txBody>
                    <a:bodyPr/>
                    <a:lstStyle/>
                    <a:p>
                      <a:r>
                        <a:rPr lang="en-IN" dirty="0"/>
                        <a:t>Page linking</a:t>
                      </a:r>
                    </a:p>
                  </a:txBody>
                  <a:tcPr/>
                </a:tc>
                <a:tc>
                  <a:txBody>
                    <a:bodyPr/>
                    <a:lstStyle/>
                    <a:p>
                      <a:r>
                        <a:rPr lang="en-US" sz="1400" dirty="0"/>
                        <a:t>1. Open website </a:t>
                      </a:r>
                    </a:p>
                    <a:p>
                      <a:r>
                        <a:rPr lang="en-US" sz="1400" dirty="0"/>
                        <a:t>2. Locate graph button, click</a:t>
                      </a:r>
                    </a:p>
                    <a:p>
                      <a:r>
                        <a:rPr lang="en-US" sz="1400" dirty="0"/>
                        <a:t>3. Locate graph button, click</a:t>
                      </a:r>
                    </a:p>
                    <a:p>
                      <a:r>
                        <a:rPr lang="en-US" sz="1400" dirty="0"/>
                        <a:t>4. Locate glass heading button,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5. Locate graph button, click</a:t>
                      </a:r>
                    </a:p>
                    <a:p>
                      <a:r>
                        <a:rPr lang="en-US" sz="1400" dirty="0"/>
                        <a:t>6. Locate about button, click</a:t>
                      </a:r>
                    </a:p>
                    <a:p>
                      <a:r>
                        <a:rPr lang="en-US" sz="1400" dirty="0"/>
                        <a:t>7. Locate graph button, click</a:t>
                      </a:r>
                    </a:p>
                    <a:p>
                      <a:r>
                        <a:rPr lang="en-US" sz="1400" dirty="0"/>
                        <a:t>8. Locate </a:t>
                      </a:r>
                      <a:r>
                        <a:rPr lang="en-US" sz="1400" dirty="0" err="1"/>
                        <a:t>kmeans</a:t>
                      </a:r>
                      <a:r>
                        <a:rPr lang="en-US" sz="1400" dirty="0"/>
                        <a:t> </a:t>
                      </a:r>
                      <a:r>
                        <a:rPr lang="en-US" sz="1400" dirty="0" err="1"/>
                        <a:t>ip</a:t>
                      </a:r>
                      <a:r>
                        <a:rPr lang="en-US" sz="1400" dirty="0"/>
                        <a:t> box</a:t>
                      </a:r>
                    </a:p>
                    <a:p>
                      <a:r>
                        <a:rPr lang="en-US" sz="1400" dirty="0"/>
                        <a:t>9. Send k value </a:t>
                      </a:r>
                    </a:p>
                    <a:p>
                      <a:r>
                        <a:rPr lang="en-US" sz="1400" dirty="0"/>
                        <a:t>10. Click on gen </a:t>
                      </a:r>
                      <a:r>
                        <a:rPr lang="en-US" sz="1400" dirty="0" err="1"/>
                        <a:t>kmeans</a:t>
                      </a:r>
                      <a:r>
                        <a:rPr lang="en-US" sz="1400" dirty="0"/>
                        <a:t> but</a:t>
                      </a:r>
                    </a:p>
                    <a:p>
                      <a:r>
                        <a:rPr lang="en-US" sz="1400" dirty="0"/>
                        <a:t>11. Locate home but, click</a:t>
                      </a:r>
                    </a:p>
                    <a:p>
                      <a:endParaRPr lang="en-IN" dirty="0"/>
                    </a:p>
                  </a:txBody>
                  <a:tcPr/>
                </a:tc>
                <a:tc>
                  <a:txBody>
                    <a:bodyPr/>
                    <a:lstStyle/>
                    <a:p>
                      <a:r>
                        <a:rPr lang="en-US" dirty="0"/>
                        <a:t>User should navigate to and fro the home page , graphs page and about page</a:t>
                      </a:r>
                      <a:endParaRPr lang="en-IN" dirty="0"/>
                    </a:p>
                  </a:txBody>
                  <a:tcPr/>
                </a:tc>
                <a:extLst>
                  <a:ext uri="{0D108BD9-81ED-4DB2-BD59-A6C34878D82A}">
                    <a16:rowId xmlns:a16="http://schemas.microsoft.com/office/drawing/2014/main" val="10001"/>
                  </a:ext>
                </a:extLst>
              </a:tr>
              <a:tr h="1702571">
                <a:tc>
                  <a:txBody>
                    <a:bodyPr/>
                    <a:lstStyle/>
                    <a:p>
                      <a:r>
                        <a:rPr lang="en-IN" dirty="0"/>
                        <a:t>Home page form</a:t>
                      </a:r>
                    </a:p>
                  </a:txBody>
                  <a:tcPr/>
                </a:tc>
                <a:tc>
                  <a:txBody>
                    <a:bodyPr/>
                    <a:lstStyle/>
                    <a:p>
                      <a:r>
                        <a:rPr lang="en-US" dirty="0"/>
                        <a:t>1.Locate input box</a:t>
                      </a:r>
                    </a:p>
                    <a:p>
                      <a:r>
                        <a:rPr lang="en-US" dirty="0"/>
                        <a:t>2.Add random float value</a:t>
                      </a:r>
                    </a:p>
                    <a:p>
                      <a:r>
                        <a:rPr lang="en-US" dirty="0"/>
                        <a:t>3.Repeat for all boxes</a:t>
                      </a:r>
                    </a:p>
                    <a:p>
                      <a:r>
                        <a:rPr lang="en-US" dirty="0"/>
                        <a:t>4.Submit form</a:t>
                      </a:r>
                    </a:p>
                    <a:p>
                      <a:endParaRPr lang="en-IN" dirty="0"/>
                    </a:p>
                  </a:txBody>
                  <a:tcPr/>
                </a:tc>
                <a:tc>
                  <a:txBody>
                    <a:bodyPr/>
                    <a:lstStyle/>
                    <a:p>
                      <a:r>
                        <a:rPr lang="en-US" dirty="0"/>
                        <a:t>Fill home page form, submit it, get classification report</a:t>
                      </a:r>
                      <a:endParaRPr lang="en-IN"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8691857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39C0FBC-5170-4D68-A417-ACB9B8ACD3B9}"/>
              </a:ext>
            </a:extLst>
          </p:cNvPr>
          <p:cNvSpPr txBox="1"/>
          <p:nvPr/>
        </p:nvSpPr>
        <p:spPr>
          <a:xfrm>
            <a:off x="392906" y="3987930"/>
            <a:ext cx="8408194" cy="55862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700" b="1" kern="1200" dirty="0">
                <a:solidFill>
                  <a:schemeClr val="tx2">
                    <a:lumMod val="75000"/>
                  </a:schemeClr>
                </a:solidFill>
                <a:latin typeface="Times New Roman"/>
                <a:ea typeface="+mj-ea"/>
                <a:cs typeface="Times New Roman"/>
              </a:rPr>
              <a:t>Home Page</a:t>
            </a:r>
          </a:p>
        </p:txBody>
      </p:sp>
      <p:cxnSp>
        <p:nvCxnSpPr>
          <p:cNvPr id="16"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9"/>
            <a:ext cx="9144000" cy="4878311"/>
          </a:xfrm>
          <a:prstGeom prst="rect">
            <a:avLst/>
          </a:prstGeom>
        </p:spPr>
      </p:pic>
      <p:sp>
        <p:nvSpPr>
          <p:cNvPr id="5" name="Rectangle 4"/>
          <p:cNvSpPr/>
          <p:nvPr/>
        </p:nvSpPr>
        <p:spPr>
          <a:xfrm>
            <a:off x="309558" y="3654488"/>
            <a:ext cx="2084353" cy="553998"/>
          </a:xfrm>
          <a:prstGeom prst="rect">
            <a:avLst/>
          </a:prstGeom>
        </p:spPr>
        <p:txBody>
          <a:bodyPr wrap="none">
            <a:spAutoFit/>
          </a:bodyPr>
          <a:lstStyle/>
          <a:p>
            <a:pPr lvl="0"/>
            <a:r>
              <a:rPr lang="en-US" sz="3000" kern="1200" dirty="0">
                <a:solidFill>
                  <a:prstClr val="black"/>
                </a:solidFill>
                <a:latin typeface="Calibri Light"/>
                <a:ea typeface="+mj-ea"/>
              </a:rPr>
              <a:t>HOME PAGE</a:t>
            </a:r>
            <a:endParaRPr lang="en-IN"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219" y="4173721"/>
            <a:ext cx="2105692" cy="52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836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3BA095B0-A2CD-418A-9DE0-517F8A0B5173}"/>
              </a:ext>
            </a:extLst>
          </p:cNvPr>
          <p:cNvSpPr>
            <a:spLocks noGrp="1"/>
          </p:cNvSpPr>
          <p:nvPr>
            <p:ph type="title"/>
          </p:nvPr>
        </p:nvSpPr>
        <p:spPr>
          <a:xfrm>
            <a:off x="480059" y="1540230"/>
            <a:ext cx="2751871" cy="2070074"/>
          </a:xfrm>
        </p:spPr>
        <p:txBody>
          <a:bodyPr vert="horz" lIns="91440" tIns="45720" rIns="91440" bIns="45720" rtlCol="0" anchor="ctr">
            <a:normAutofit/>
          </a:bodyPr>
          <a:lstStyle/>
          <a:p>
            <a:r>
              <a:rPr lang="en-US" sz="3400" b="1" kern="1200" dirty="0">
                <a:solidFill>
                  <a:srgbClr val="FFFFFF"/>
                </a:solidFill>
                <a:latin typeface="+mj-lt"/>
                <a:ea typeface="+mj-ea"/>
                <a:cs typeface="+mj-cs"/>
              </a:rPr>
              <a:t>Software Requirements</a:t>
            </a:r>
          </a:p>
        </p:txBody>
      </p:sp>
      <p:sp>
        <p:nvSpPr>
          <p:cNvPr id="3" name="TextBox 2">
            <a:extLst>
              <a:ext uri="{FF2B5EF4-FFF2-40B4-BE49-F238E27FC236}">
                <a16:creationId xmlns:a16="http://schemas.microsoft.com/office/drawing/2014/main" id="{46F9E60C-0BB6-4CD7-93F9-0F67F0678DC0}"/>
              </a:ext>
            </a:extLst>
          </p:cNvPr>
          <p:cNvSpPr txBox="1"/>
          <p:nvPr/>
        </p:nvSpPr>
        <p:spPr>
          <a:xfrm>
            <a:off x="4567930" y="601399"/>
            <a:ext cx="3979563" cy="39229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1800" b="1" kern="1200" dirty="0">
                <a:latin typeface="+mn-lt"/>
                <a:ea typeface="+mn-ea"/>
                <a:cs typeface="+mn-cs"/>
              </a:rPr>
              <a:t>Details of software:</a:t>
            </a:r>
            <a:endParaRPr lang="en-US" sz="1800" kern="1200" dirty="0">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latin typeface="+mn-lt"/>
                <a:ea typeface="+mn-ea"/>
                <a:cs typeface="+mn-cs"/>
              </a:rPr>
              <a:t>Django</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Visual Studios Code</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Selenium</a:t>
            </a:r>
          </a:p>
          <a:p>
            <a:pPr indent="-228600">
              <a:lnSpc>
                <a:spcPct val="90000"/>
              </a:lnSpc>
              <a:spcAft>
                <a:spcPts val="600"/>
              </a:spcAft>
              <a:buFont typeface="Arial" panose="020B0604020202020204" pitchFamily="34" charset="0"/>
              <a:buChar char="•"/>
            </a:pPr>
            <a:r>
              <a:rPr lang="en-US" sz="1800" kern="1200" dirty="0" err="1">
                <a:latin typeface="+mn-lt"/>
                <a:ea typeface="+mn-ea"/>
                <a:cs typeface="+mn-cs"/>
              </a:rPr>
              <a:t>unittest</a:t>
            </a:r>
            <a:endParaRPr lang="en-US" sz="1800" kern="1200" dirty="0">
              <a:latin typeface="+mn-lt"/>
              <a:ea typeface="+mn-ea"/>
              <a:cs typeface="+mn-cs"/>
            </a:endParaRPr>
          </a:p>
          <a:p>
            <a:pPr indent="-228600">
              <a:lnSpc>
                <a:spcPct val="90000"/>
              </a:lnSpc>
              <a:spcAft>
                <a:spcPts val="600"/>
              </a:spcAft>
              <a:buFont typeface="Arial" panose="020B0604020202020204" pitchFamily="34" charset="0"/>
              <a:buChar char="•"/>
            </a:pPr>
            <a:endParaRPr lang="en-US" sz="1800" b="1" kern="1200" dirty="0">
              <a:latin typeface="+mn-lt"/>
              <a:ea typeface="+mn-ea"/>
              <a:cs typeface="+mn-cs"/>
            </a:endParaRPr>
          </a:p>
          <a:p>
            <a:pPr>
              <a:lnSpc>
                <a:spcPct val="90000"/>
              </a:lnSpc>
              <a:spcAft>
                <a:spcPts val="600"/>
              </a:spcAft>
            </a:pPr>
            <a:r>
              <a:rPr lang="en-US" sz="1800" b="1" kern="1200" dirty="0">
                <a:latin typeface="+mn-lt"/>
                <a:ea typeface="+mn-ea"/>
                <a:cs typeface="+mn-cs"/>
              </a:rPr>
              <a:t>Libraries and packages:</a:t>
            </a:r>
            <a:endParaRPr lang="en-US" sz="1800" kern="1200" dirty="0">
              <a:latin typeface="+mn-lt"/>
              <a:ea typeface="+mn-ea"/>
              <a:cs typeface="+mn-cs"/>
            </a:endParaRPr>
          </a:p>
          <a:p>
            <a:pPr indent="-228600">
              <a:lnSpc>
                <a:spcPct val="90000"/>
              </a:lnSpc>
              <a:spcAft>
                <a:spcPts val="600"/>
              </a:spcAft>
              <a:buFont typeface="Arial" panose="020B0604020202020204" pitchFamily="34" charset="0"/>
              <a:buChar char="•"/>
            </a:pPr>
            <a:r>
              <a:rPr lang="en-US" sz="1800" kern="1200" dirty="0">
                <a:latin typeface="+mn-lt"/>
                <a:ea typeface="+mn-ea"/>
                <a:cs typeface="+mn-cs"/>
              </a:rPr>
              <a:t>Pandas</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Sklearn</a:t>
            </a:r>
          </a:p>
          <a:p>
            <a:pPr indent="-228600">
              <a:lnSpc>
                <a:spcPct val="90000"/>
              </a:lnSpc>
              <a:spcAft>
                <a:spcPts val="600"/>
              </a:spcAft>
              <a:buFont typeface="Arial" panose="020B0604020202020204" pitchFamily="34" charset="0"/>
              <a:buChar char="•"/>
            </a:pPr>
            <a:r>
              <a:rPr lang="en-US" sz="1800" kern="1200" dirty="0">
                <a:latin typeface="+mn-lt"/>
                <a:ea typeface="+mn-ea"/>
                <a:cs typeface="+mn-cs"/>
              </a:rPr>
              <a:t>Numpy</a:t>
            </a:r>
          </a:p>
          <a:p>
            <a:pPr indent="-228600">
              <a:lnSpc>
                <a:spcPct val="90000"/>
              </a:lnSpc>
              <a:spcAft>
                <a:spcPts val="600"/>
              </a:spcAft>
              <a:buFont typeface="Arial" panose="020B0604020202020204" pitchFamily="34" charset="0"/>
              <a:buChar char="•"/>
            </a:pPr>
            <a:r>
              <a:rPr lang="en-US" sz="1800" kern="1200" dirty="0">
                <a:latin typeface="+mn-lt"/>
                <a:ea typeface="+mn-ea"/>
                <a:cs typeface="Calibri"/>
              </a:rPr>
              <a:t>unittest</a:t>
            </a:r>
          </a:p>
        </p:txBody>
      </p:sp>
    </p:spTree>
    <p:extLst>
      <p:ext uri="{BB962C8B-B14F-4D97-AF65-F5344CB8AC3E}">
        <p14:creationId xmlns:p14="http://schemas.microsoft.com/office/powerpoint/2010/main" val="425023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28650" y="534924"/>
            <a:ext cx="2530602" cy="4128516"/>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kern="1200" dirty="0">
                <a:solidFill>
                  <a:schemeClr val="tx1"/>
                </a:solidFill>
                <a:latin typeface="+mj-lt"/>
                <a:ea typeface="+mj-ea"/>
                <a:cs typeface="+mj-cs"/>
                <a:sym typeface="Times New Roman"/>
              </a:rPr>
              <a:t>INDEX</a:t>
            </a:r>
            <a:endParaRPr lang="en-US" kern="1200" dirty="0">
              <a:solidFill>
                <a:schemeClr val="tx1"/>
              </a:solidFill>
              <a:latin typeface="+mj-lt"/>
              <a:ea typeface="+mj-ea"/>
              <a:cs typeface="+mj-cs"/>
            </a:endParaRPr>
          </a:p>
        </p:txBody>
      </p:sp>
      <p:grpSp>
        <p:nvGrpSpPr>
          <p:cNvPr id="2" name="Group 1"/>
          <p:cNvGrpSpPr/>
          <p:nvPr/>
        </p:nvGrpSpPr>
        <p:grpSpPr>
          <a:xfrm>
            <a:off x="3819904" y="696152"/>
            <a:ext cx="4697730" cy="4127054"/>
            <a:chOff x="3819906" y="535654"/>
            <a:chExt cx="4697730" cy="4127054"/>
          </a:xfrm>
        </p:grpSpPr>
        <p:sp>
          <p:nvSpPr>
            <p:cNvPr id="3" name="Rounded Rectangle 2"/>
            <p:cNvSpPr/>
            <p:nvPr/>
          </p:nvSpPr>
          <p:spPr>
            <a:xfrm>
              <a:off x="3819906" y="535654"/>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4" name="Rectangle 3" descr="Teacher"/>
            <p:cNvSpPr/>
            <p:nvPr/>
          </p:nvSpPr>
          <p:spPr>
            <a:xfrm>
              <a:off x="3912382" y="604438"/>
              <a:ext cx="168139" cy="16813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5" name="Freeform 4"/>
            <p:cNvSpPr/>
            <p:nvPr/>
          </p:nvSpPr>
          <p:spPr>
            <a:xfrm>
              <a:off x="4172998" y="535654"/>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t>INTRODUCTION</a:t>
              </a:r>
              <a:endParaRPr lang="en-US" sz="1600" kern="1200" dirty="0"/>
            </a:p>
          </p:txBody>
        </p:sp>
        <p:sp>
          <p:nvSpPr>
            <p:cNvPr id="6" name="Rounded Rectangle 5"/>
            <p:cNvSpPr/>
            <p:nvPr/>
          </p:nvSpPr>
          <p:spPr>
            <a:xfrm>
              <a:off x="3819906" y="917789"/>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7" name="Rectangle 6" descr="Bullseye"/>
            <p:cNvSpPr/>
            <p:nvPr/>
          </p:nvSpPr>
          <p:spPr>
            <a:xfrm>
              <a:off x="3912382" y="986573"/>
              <a:ext cx="168139" cy="1681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5">
                <a:hueOff val="-675854"/>
                <a:satOff val="-1742"/>
                <a:lumOff val="-1177"/>
                <a:alphaOff val="0"/>
              </a:schemeClr>
            </a:effectRef>
            <a:fontRef idx="minor">
              <a:schemeClr val="lt1"/>
            </a:fontRef>
          </p:style>
        </p:sp>
        <p:sp>
          <p:nvSpPr>
            <p:cNvPr id="8" name="Freeform 7"/>
            <p:cNvSpPr/>
            <p:nvPr/>
          </p:nvSpPr>
          <p:spPr>
            <a:xfrm>
              <a:off x="4172998" y="917789"/>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latin typeface="Calibri Light" panose="020F0302020204030204"/>
                </a:rPr>
                <a:t>MOTIVATION</a:t>
              </a:r>
              <a:endParaRPr lang="en-US" sz="1600" kern="1200"/>
            </a:p>
          </p:txBody>
        </p:sp>
        <p:sp>
          <p:nvSpPr>
            <p:cNvPr id="9" name="Rounded Rectangle 8"/>
            <p:cNvSpPr/>
            <p:nvPr/>
          </p:nvSpPr>
          <p:spPr>
            <a:xfrm>
              <a:off x="3819906" y="1299924"/>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0" name="Rectangle 9"/>
            <p:cNvSpPr/>
            <p:nvPr/>
          </p:nvSpPr>
          <p:spPr>
            <a:xfrm>
              <a:off x="3912382" y="1368708"/>
              <a:ext cx="168139" cy="168139"/>
            </a:xfrm>
            <a:prstGeom prst="rect">
              <a:avLst/>
            </a:prstGeom>
            <a:ln>
              <a:noFill/>
            </a:ln>
          </p:spPr>
          <p:style>
            <a:lnRef idx="2">
              <a:scrgbClr r="0" g="0" b="0"/>
            </a:lnRef>
            <a:fillRef idx="1">
              <a:schemeClr val="accent5">
                <a:hueOff val="-1351709"/>
                <a:satOff val="-3484"/>
                <a:lumOff val="-2353"/>
                <a:alphaOff val="0"/>
              </a:schemeClr>
            </a:fillRef>
            <a:effectRef idx="0">
              <a:schemeClr val="accent5">
                <a:hueOff val="-1351709"/>
                <a:satOff val="-3484"/>
                <a:lumOff val="-2353"/>
                <a:alphaOff val="0"/>
              </a:schemeClr>
            </a:effectRef>
            <a:fontRef idx="minor">
              <a:schemeClr val="lt1"/>
            </a:fontRef>
          </p:style>
        </p:sp>
        <p:sp>
          <p:nvSpPr>
            <p:cNvPr id="11" name="Freeform 10"/>
            <p:cNvSpPr/>
            <p:nvPr/>
          </p:nvSpPr>
          <p:spPr>
            <a:xfrm>
              <a:off x="4172998" y="1299924"/>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latin typeface="Calibri Light" panose="020F0302020204030204"/>
                </a:rPr>
                <a:t>PROBLEM STATEMENT</a:t>
              </a:r>
            </a:p>
          </p:txBody>
        </p:sp>
        <p:sp>
          <p:nvSpPr>
            <p:cNvPr id="12" name="Rounded Rectangle 11"/>
            <p:cNvSpPr/>
            <p:nvPr/>
          </p:nvSpPr>
          <p:spPr>
            <a:xfrm>
              <a:off x="3819906" y="1682058"/>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3912382" y="1750843"/>
              <a:ext cx="168139" cy="168139"/>
            </a:xfrm>
            <a:prstGeom prst="rect">
              <a:avLst/>
            </a:prstGeom>
            <a:ln>
              <a:noFill/>
            </a:ln>
          </p:spPr>
          <p:style>
            <a:lnRef idx="2">
              <a:scrgbClr r="0" g="0" b="0"/>
            </a:lnRef>
            <a:fillRef idx="1">
              <a:schemeClr val="accent5">
                <a:hueOff val="-2027563"/>
                <a:satOff val="-5226"/>
                <a:lumOff val="-3530"/>
                <a:alphaOff val="0"/>
              </a:schemeClr>
            </a:fillRef>
            <a:effectRef idx="0">
              <a:schemeClr val="accent5">
                <a:hueOff val="-2027563"/>
                <a:satOff val="-5226"/>
                <a:lumOff val="-3530"/>
                <a:alphaOff val="0"/>
              </a:schemeClr>
            </a:effectRef>
            <a:fontRef idx="minor">
              <a:schemeClr val="lt1"/>
            </a:fontRef>
          </p:style>
        </p:sp>
        <p:sp>
          <p:nvSpPr>
            <p:cNvPr id="14" name="Freeform 13"/>
            <p:cNvSpPr/>
            <p:nvPr/>
          </p:nvSpPr>
          <p:spPr>
            <a:xfrm>
              <a:off x="4172998" y="1682058"/>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latin typeface="Calibri Light" panose="020F0302020204030204"/>
                </a:rPr>
                <a:t>OBJECTIVE</a:t>
              </a:r>
            </a:p>
          </p:txBody>
        </p:sp>
        <p:sp>
          <p:nvSpPr>
            <p:cNvPr id="15" name="Rounded Rectangle 14"/>
            <p:cNvSpPr/>
            <p:nvPr/>
          </p:nvSpPr>
          <p:spPr>
            <a:xfrm>
              <a:off x="3819906" y="2064193"/>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6" name="Rectangle 15" descr="Database"/>
            <p:cNvSpPr/>
            <p:nvPr/>
          </p:nvSpPr>
          <p:spPr>
            <a:xfrm>
              <a:off x="3912382" y="2132977"/>
              <a:ext cx="168139" cy="16813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5">
                <a:hueOff val="-2703417"/>
                <a:satOff val="-6968"/>
                <a:lumOff val="-4706"/>
                <a:alphaOff val="0"/>
              </a:schemeClr>
            </a:effectRef>
            <a:fontRef idx="minor">
              <a:schemeClr val="lt1"/>
            </a:fontRef>
          </p:style>
        </p:sp>
        <p:sp>
          <p:nvSpPr>
            <p:cNvPr id="17" name="Freeform 16"/>
            <p:cNvSpPr/>
            <p:nvPr/>
          </p:nvSpPr>
          <p:spPr>
            <a:xfrm>
              <a:off x="4172998" y="2064193"/>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t>DATA DESCRIPTION</a:t>
              </a:r>
              <a:endParaRPr lang="en-US" sz="1600" kern="1200"/>
            </a:p>
          </p:txBody>
        </p:sp>
        <p:sp>
          <p:nvSpPr>
            <p:cNvPr id="18" name="Rounded Rectangle 17"/>
            <p:cNvSpPr/>
            <p:nvPr/>
          </p:nvSpPr>
          <p:spPr>
            <a:xfrm>
              <a:off x="3819906" y="2446328"/>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9" name="Rectangle 18"/>
            <p:cNvSpPr/>
            <p:nvPr/>
          </p:nvSpPr>
          <p:spPr>
            <a:xfrm>
              <a:off x="3912382" y="2515112"/>
              <a:ext cx="168139" cy="168139"/>
            </a:xfrm>
            <a:prstGeom prst="rect">
              <a:avLst/>
            </a:prstGeom>
            <a:ln>
              <a:noFill/>
            </a:ln>
          </p:spPr>
          <p:style>
            <a:lnRef idx="2">
              <a:scrgbClr r="0" g="0" b="0"/>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sp>
        <p:sp>
          <p:nvSpPr>
            <p:cNvPr id="20" name="Freeform 19"/>
            <p:cNvSpPr/>
            <p:nvPr/>
          </p:nvSpPr>
          <p:spPr>
            <a:xfrm>
              <a:off x="4172998" y="2446328"/>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latin typeface="Calibri Light" panose="020F0302020204030204"/>
                </a:rPr>
                <a:t>DATA PREPROCESSING</a:t>
              </a:r>
            </a:p>
          </p:txBody>
        </p:sp>
        <p:sp>
          <p:nvSpPr>
            <p:cNvPr id="21" name="Rounded Rectangle 20"/>
            <p:cNvSpPr/>
            <p:nvPr/>
          </p:nvSpPr>
          <p:spPr>
            <a:xfrm>
              <a:off x="3819906" y="2828462"/>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2" name="Rectangle 21" descr="Gears"/>
            <p:cNvSpPr/>
            <p:nvPr/>
          </p:nvSpPr>
          <p:spPr>
            <a:xfrm>
              <a:off x="3912382" y="2897247"/>
              <a:ext cx="168139" cy="16813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4055126"/>
                <a:satOff val="-10451"/>
                <a:lumOff val="-7059"/>
                <a:alphaOff val="0"/>
              </a:schemeClr>
            </a:effectRef>
            <a:fontRef idx="minor">
              <a:schemeClr val="lt1"/>
            </a:fontRef>
          </p:style>
        </p:sp>
        <p:sp>
          <p:nvSpPr>
            <p:cNvPr id="23" name="Freeform 22"/>
            <p:cNvSpPr/>
            <p:nvPr/>
          </p:nvSpPr>
          <p:spPr>
            <a:xfrm>
              <a:off x="4172998" y="2828462"/>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a:t>METHODOLOGY</a:t>
              </a:r>
              <a:endParaRPr lang="en-US" sz="1600" kern="1200"/>
            </a:p>
          </p:txBody>
        </p:sp>
        <p:sp>
          <p:nvSpPr>
            <p:cNvPr id="24" name="Rounded Rectangle 23"/>
            <p:cNvSpPr/>
            <p:nvPr/>
          </p:nvSpPr>
          <p:spPr>
            <a:xfrm>
              <a:off x="3819906" y="3210597"/>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5" name="Rectangle 24" descr="Run"/>
            <p:cNvSpPr/>
            <p:nvPr/>
          </p:nvSpPr>
          <p:spPr>
            <a:xfrm>
              <a:off x="3912382" y="3279381"/>
              <a:ext cx="168139" cy="16813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5">
                <a:hueOff val="-4730980"/>
                <a:satOff val="-12193"/>
                <a:lumOff val="-8236"/>
                <a:alphaOff val="0"/>
              </a:schemeClr>
            </a:effectRef>
            <a:fontRef idx="minor">
              <a:schemeClr val="lt1"/>
            </a:fontRef>
          </p:style>
        </p:sp>
        <p:sp>
          <p:nvSpPr>
            <p:cNvPr id="26" name="Freeform 25"/>
            <p:cNvSpPr/>
            <p:nvPr/>
          </p:nvSpPr>
          <p:spPr>
            <a:xfrm>
              <a:off x="4172998" y="3210597"/>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latin typeface="Calibri Light" panose="020F0302020204030204"/>
                </a:rPr>
                <a:t>SOFTWARE REQUIREMENT</a:t>
              </a:r>
              <a:endParaRPr lang="en-US" sz="1600" kern="1200" dirty="0"/>
            </a:p>
          </p:txBody>
        </p:sp>
        <p:sp>
          <p:nvSpPr>
            <p:cNvPr id="27" name="Rounded Rectangle 26"/>
            <p:cNvSpPr/>
            <p:nvPr/>
          </p:nvSpPr>
          <p:spPr>
            <a:xfrm>
              <a:off x="3819906" y="3592732"/>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28" name="Rectangle 27"/>
            <p:cNvSpPr/>
            <p:nvPr/>
          </p:nvSpPr>
          <p:spPr>
            <a:xfrm>
              <a:off x="3912382" y="3661516"/>
              <a:ext cx="168139" cy="168139"/>
            </a:xfrm>
            <a:prstGeom prst="rect">
              <a:avLst/>
            </a:prstGeom>
            <a:ln>
              <a:noFill/>
            </a:ln>
          </p:spPr>
          <p:style>
            <a:lnRef idx="2">
              <a:scrgbClr r="0" g="0" b="0"/>
            </a:lnRef>
            <a:fillRef idx="1">
              <a:schemeClr val="accent5">
                <a:hueOff val="-5406834"/>
                <a:satOff val="-13935"/>
                <a:lumOff val="-9412"/>
                <a:alphaOff val="0"/>
              </a:schemeClr>
            </a:fillRef>
            <a:effectRef idx="0">
              <a:schemeClr val="accent5">
                <a:hueOff val="-5406834"/>
                <a:satOff val="-13935"/>
                <a:lumOff val="-9412"/>
                <a:alphaOff val="0"/>
              </a:schemeClr>
            </a:effectRef>
            <a:fontRef idx="minor">
              <a:schemeClr val="lt1"/>
            </a:fontRef>
          </p:style>
        </p:sp>
        <p:sp>
          <p:nvSpPr>
            <p:cNvPr id="29" name="Freeform 28"/>
            <p:cNvSpPr/>
            <p:nvPr/>
          </p:nvSpPr>
          <p:spPr>
            <a:xfrm>
              <a:off x="4172998" y="3592732"/>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rtl="0">
                <a:lnSpc>
                  <a:spcPct val="90000"/>
                </a:lnSpc>
                <a:spcBef>
                  <a:spcPct val="0"/>
                </a:spcBef>
                <a:spcAft>
                  <a:spcPct val="35000"/>
                </a:spcAft>
              </a:pPr>
              <a:r>
                <a:rPr lang="en-US" sz="1600" kern="1200" dirty="0">
                  <a:latin typeface="Calibri Light" panose="020F0302020204030204"/>
                </a:rPr>
                <a:t>DIAGRAMS &amp; IDEA MATRIX</a:t>
              </a:r>
            </a:p>
          </p:txBody>
        </p:sp>
        <p:sp>
          <p:nvSpPr>
            <p:cNvPr id="30" name="Rounded Rectangle 29"/>
            <p:cNvSpPr/>
            <p:nvPr/>
          </p:nvSpPr>
          <p:spPr>
            <a:xfrm>
              <a:off x="3819906" y="3974866"/>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1" name="Rectangle 30" descr="Thumbs Up Sign"/>
            <p:cNvSpPr/>
            <p:nvPr/>
          </p:nvSpPr>
          <p:spPr>
            <a:xfrm>
              <a:off x="3912382" y="4043651"/>
              <a:ext cx="168139" cy="16813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5">
                <a:hueOff val="-6082688"/>
                <a:satOff val="-15677"/>
                <a:lumOff val="-10588"/>
                <a:alphaOff val="0"/>
              </a:schemeClr>
            </a:effectRef>
            <a:fontRef idx="minor">
              <a:schemeClr val="lt1"/>
            </a:fontRef>
          </p:style>
        </p:sp>
        <p:sp>
          <p:nvSpPr>
            <p:cNvPr id="32" name="Freeform 31"/>
            <p:cNvSpPr/>
            <p:nvPr/>
          </p:nvSpPr>
          <p:spPr>
            <a:xfrm>
              <a:off x="4172998" y="3974866"/>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latin typeface="Calibri Light" panose="020F0302020204030204"/>
                </a:rPr>
                <a:t>APPLICATION</a:t>
              </a:r>
              <a:endParaRPr lang="en-GB" sz="1600" kern="1200" dirty="0"/>
            </a:p>
          </p:txBody>
        </p:sp>
        <p:sp>
          <p:nvSpPr>
            <p:cNvPr id="33" name="Rounded Rectangle 32"/>
            <p:cNvSpPr/>
            <p:nvPr/>
          </p:nvSpPr>
          <p:spPr>
            <a:xfrm>
              <a:off x="3819906" y="4357001"/>
              <a:ext cx="4697730" cy="305707"/>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34" name="Rectangle 33" descr="Gavel"/>
            <p:cNvSpPr/>
            <p:nvPr/>
          </p:nvSpPr>
          <p:spPr>
            <a:xfrm>
              <a:off x="3912382" y="4425785"/>
              <a:ext cx="168139" cy="168139"/>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sp>
        <p:sp>
          <p:nvSpPr>
            <p:cNvPr id="35" name="Freeform 34"/>
            <p:cNvSpPr/>
            <p:nvPr/>
          </p:nvSpPr>
          <p:spPr>
            <a:xfrm>
              <a:off x="4172998" y="4357001"/>
              <a:ext cx="4344637" cy="305707"/>
            </a:xfrm>
            <a:custGeom>
              <a:avLst/>
              <a:gdLst>
                <a:gd name="connsiteX0" fmla="*/ 0 w 4344637"/>
                <a:gd name="connsiteY0" fmla="*/ 0 h 305707"/>
                <a:gd name="connsiteX1" fmla="*/ 4344637 w 4344637"/>
                <a:gd name="connsiteY1" fmla="*/ 0 h 305707"/>
                <a:gd name="connsiteX2" fmla="*/ 4344637 w 4344637"/>
                <a:gd name="connsiteY2" fmla="*/ 305707 h 305707"/>
                <a:gd name="connsiteX3" fmla="*/ 0 w 4344637"/>
                <a:gd name="connsiteY3" fmla="*/ 305707 h 305707"/>
                <a:gd name="connsiteX4" fmla="*/ 0 w 4344637"/>
                <a:gd name="connsiteY4" fmla="*/ 0 h 305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637" h="305707">
                  <a:moveTo>
                    <a:pt x="0" y="0"/>
                  </a:moveTo>
                  <a:lnTo>
                    <a:pt x="4344637" y="0"/>
                  </a:lnTo>
                  <a:lnTo>
                    <a:pt x="4344637" y="305707"/>
                  </a:lnTo>
                  <a:lnTo>
                    <a:pt x="0" y="3057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2354" tIns="32354" rIns="32354" bIns="32354" numCol="1" spcCol="1270" anchor="ctr" anchorCtr="0">
              <a:noAutofit/>
            </a:bodyPr>
            <a:lstStyle/>
            <a:p>
              <a:pPr lvl="0" algn="l" defTabSz="711200">
                <a:lnSpc>
                  <a:spcPct val="90000"/>
                </a:lnSpc>
                <a:spcBef>
                  <a:spcPct val="0"/>
                </a:spcBef>
                <a:spcAft>
                  <a:spcPct val="35000"/>
                </a:spcAft>
              </a:pPr>
              <a:r>
                <a:rPr lang="en-GB" sz="1600" kern="1200" dirty="0"/>
                <a:t>CONCLUSION</a:t>
              </a:r>
              <a:endParaRPr lang="en-US" sz="1600" kern="120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74477-B85B-432A-BEA0-B6871E566C3C}"/>
              </a:ext>
            </a:extLst>
          </p:cNvPr>
          <p:cNvSpPr>
            <a:spLocks noGrp="1"/>
          </p:cNvSpPr>
          <p:nvPr>
            <p:ph type="title"/>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p>
            <a:pPr algn="ctr"/>
            <a:r>
              <a:rPr lang="en-US" sz="2000" dirty="0">
                <a:solidFill>
                  <a:srgbClr val="FFFFFF"/>
                </a:solidFill>
              </a:rPr>
              <a:t>Idea matrix</a:t>
            </a:r>
            <a:br>
              <a:rPr lang="en-US" sz="2000" dirty="0">
                <a:solidFill>
                  <a:srgbClr val="FFFFFF"/>
                </a:solidFill>
              </a:rPr>
            </a:br>
            <a:r>
              <a:rPr lang="en-US" sz="2000" dirty="0">
                <a:solidFill>
                  <a:srgbClr val="FFFFFF"/>
                </a:solidFill>
              </a:rPr>
              <a:t>‘I’</a:t>
            </a:r>
          </a:p>
        </p:txBody>
      </p:sp>
      <p:graphicFrame>
        <p:nvGraphicFramePr>
          <p:cNvPr id="4" name="Table 1">
            <a:extLst>
              <a:ext uri="{FF2B5EF4-FFF2-40B4-BE49-F238E27FC236}">
                <a16:creationId xmlns:a16="http://schemas.microsoft.com/office/drawing/2014/main" id="{CC49ECDB-5F01-43F2-9A48-3C22E238CC6B}"/>
              </a:ext>
            </a:extLst>
          </p:cNvPr>
          <p:cNvGraphicFramePr/>
          <p:nvPr>
            <p:extLst>
              <p:ext uri="{D42A27DB-BD31-4B8C-83A1-F6EECF244321}">
                <p14:modId xmlns:p14="http://schemas.microsoft.com/office/powerpoint/2010/main" val="3273424769"/>
              </p:ext>
            </p:extLst>
          </p:nvPr>
        </p:nvGraphicFramePr>
        <p:xfrm>
          <a:off x="3028950" y="831401"/>
          <a:ext cx="5391150" cy="3478158"/>
        </p:xfrm>
        <a:graphic>
          <a:graphicData uri="http://schemas.openxmlformats.org/drawingml/2006/table">
            <a:tbl>
              <a:tblPr firstRow="1" bandRow="1">
                <a:tableStyleId>{5C22544A-7EE6-4342-B048-85BDC9FD1C3A}</a:tableStyleId>
              </a:tblPr>
              <a:tblGrid>
                <a:gridCol w="1072924">
                  <a:extLst>
                    <a:ext uri="{9D8B030D-6E8A-4147-A177-3AD203B41FA5}">
                      <a16:colId xmlns:a16="http://schemas.microsoft.com/office/drawing/2014/main" val="20000"/>
                    </a:ext>
                  </a:extLst>
                </a:gridCol>
                <a:gridCol w="2400302">
                  <a:extLst>
                    <a:ext uri="{9D8B030D-6E8A-4147-A177-3AD203B41FA5}">
                      <a16:colId xmlns:a16="http://schemas.microsoft.com/office/drawing/2014/main" val="20001"/>
                    </a:ext>
                  </a:extLst>
                </a:gridCol>
                <a:gridCol w="1917924">
                  <a:extLst>
                    <a:ext uri="{9D8B030D-6E8A-4147-A177-3AD203B41FA5}">
                      <a16:colId xmlns:a16="http://schemas.microsoft.com/office/drawing/2014/main" val="20002"/>
                    </a:ext>
                  </a:extLst>
                </a:gridCol>
              </a:tblGrid>
              <a:tr h="780462">
                <a:tc>
                  <a:txBody>
                    <a:bodyPr/>
                    <a:lstStyle/>
                    <a:p>
                      <a:pPr algn="ctr">
                        <a:lnSpc>
                          <a:spcPct val="100000"/>
                        </a:lnSpc>
                      </a:pPr>
                      <a:endParaRPr lang="en-US" sz="1200"/>
                    </a:p>
                    <a:p>
                      <a:pPr algn="ctr">
                        <a:lnSpc>
                          <a:spcPct val="100000"/>
                        </a:lnSpc>
                      </a:pPr>
                      <a:endParaRPr lang="en-US" sz="1200"/>
                    </a:p>
                    <a:p>
                      <a:pPr algn="ctr">
                        <a:lnSpc>
                          <a:spcPct val="100000"/>
                        </a:lnSpc>
                      </a:pPr>
                      <a:r>
                        <a:rPr lang="en-US" sz="1200"/>
                        <a:t>IDEA</a:t>
                      </a:r>
                      <a:endParaRPr lang="en-US" sz="1200" b="1">
                        <a:solidFill>
                          <a:srgbClr val="FFFFFF"/>
                        </a:solidFill>
                      </a:endParaRPr>
                    </a:p>
                  </a:txBody>
                  <a:tcPr marL="182728" marR="109637" marT="109637" marB="109637"/>
                </a:tc>
                <a:tc>
                  <a:txBody>
                    <a:bodyPr/>
                    <a:lstStyle/>
                    <a:p>
                      <a:pPr algn="ctr"/>
                      <a:endParaRPr lang="en-US" sz="1200"/>
                    </a:p>
                    <a:p>
                      <a:pPr algn="ctr"/>
                      <a:endParaRPr lang="en-US" sz="1200"/>
                    </a:p>
                    <a:p>
                      <a:pPr algn="ctr"/>
                      <a:r>
                        <a:rPr lang="en-US" sz="1200"/>
                        <a:t>Deliverable</a:t>
                      </a:r>
                      <a:endParaRPr lang="en-US" sz="1200" b="1">
                        <a:solidFill>
                          <a:srgbClr val="FFFFFF"/>
                        </a:solidFill>
                      </a:endParaRPr>
                    </a:p>
                  </a:txBody>
                  <a:tcPr marL="182728" marR="109637" marT="109637" marB="109637"/>
                </a:tc>
                <a:tc>
                  <a:txBody>
                    <a:bodyPr/>
                    <a:lstStyle/>
                    <a:p>
                      <a:pPr algn="ctr"/>
                      <a:endParaRPr lang="en-US" sz="1200"/>
                    </a:p>
                    <a:p>
                      <a:pPr algn="ctr"/>
                      <a:endParaRPr lang="en-US" sz="1200"/>
                    </a:p>
                    <a:p>
                      <a:pPr algn="ctr"/>
                      <a:r>
                        <a:rPr lang="en-US" sz="1200"/>
                        <a:t>Parameter Affected </a:t>
                      </a:r>
                      <a:endParaRPr lang="en-US" sz="1200" b="1">
                        <a:solidFill>
                          <a:srgbClr val="FFFFFF"/>
                        </a:solidFill>
                      </a:endParaRPr>
                    </a:p>
                  </a:txBody>
                  <a:tcPr marL="182728" marR="109637" marT="109637" marB="109637"/>
                </a:tc>
                <a:extLst>
                  <a:ext uri="{0D108BD9-81ED-4DB2-BD59-A6C34878D82A}">
                    <a16:rowId xmlns:a16="http://schemas.microsoft.com/office/drawing/2014/main" val="10000"/>
                  </a:ext>
                </a:extLst>
              </a:tr>
              <a:tr h="780462">
                <a:tc>
                  <a:txBody>
                    <a:bodyPr/>
                    <a:lstStyle/>
                    <a:p>
                      <a:pPr>
                        <a:lnSpc>
                          <a:spcPct val="100000"/>
                        </a:lnSpc>
                      </a:pPr>
                      <a:r>
                        <a:rPr lang="en-US" sz="1200"/>
                        <a:t>         </a:t>
                      </a:r>
                    </a:p>
                    <a:p>
                      <a:pPr>
                        <a:lnSpc>
                          <a:spcPct val="100000"/>
                        </a:lnSpc>
                      </a:pPr>
                      <a:r>
                        <a:rPr lang="en-US" sz="1200"/>
                        <a:t>          </a:t>
                      </a:r>
                    </a:p>
                    <a:p>
                      <a:pPr algn="ctr">
                        <a:lnSpc>
                          <a:spcPct val="100000"/>
                        </a:lnSpc>
                      </a:pPr>
                      <a:r>
                        <a:rPr lang="en-US" sz="1200"/>
                        <a:t>  Increase</a:t>
                      </a:r>
                      <a:endParaRPr lang="en-US" sz="1200">
                        <a:solidFill>
                          <a:schemeClr val="tx1">
                            <a:lumMod val="85000"/>
                            <a:lumOff val="15000"/>
                          </a:schemeClr>
                        </a:solidFill>
                      </a:endParaRPr>
                    </a:p>
                  </a:txBody>
                  <a:tcPr marL="182728" marR="109637" marT="109637" marB="109637"/>
                </a:tc>
                <a:tc>
                  <a:txBody>
                    <a:bodyPr/>
                    <a:lstStyle/>
                    <a:p>
                      <a:pPr>
                        <a:lnSpc>
                          <a:spcPct val="100000"/>
                        </a:lnSpc>
                        <a:buFont typeface="Arial"/>
                        <a:buChar char="•"/>
                      </a:pPr>
                      <a:endParaRPr lang="en-US" sz="1200" dirty="0"/>
                    </a:p>
                    <a:p>
                      <a:pPr>
                        <a:lnSpc>
                          <a:spcPct val="100000"/>
                        </a:lnSpc>
                        <a:buFont typeface="Arial"/>
                        <a:buChar char="•"/>
                      </a:pPr>
                      <a:r>
                        <a:rPr lang="en-US" sz="1200" dirty="0"/>
                        <a:t>It increases Glass</a:t>
                      </a:r>
                      <a:r>
                        <a:rPr lang="en-US" sz="1200" baseline="0" dirty="0"/>
                        <a:t> Quality</a:t>
                      </a:r>
                      <a:endParaRPr lang="en-US" sz="1200" dirty="0"/>
                    </a:p>
                  </a:txBody>
                  <a:tcPr marL="182728" marR="109637" marT="109637" marB="109637"/>
                </a:tc>
                <a:tc>
                  <a:txBody>
                    <a:bodyPr/>
                    <a:lstStyle/>
                    <a:p>
                      <a:pPr>
                        <a:lnSpc>
                          <a:spcPct val="100000"/>
                        </a:lnSpc>
                        <a:buFont typeface="Arial"/>
                        <a:buChar char="•"/>
                      </a:pPr>
                      <a:endParaRPr lang="en-US" sz="1200" dirty="0"/>
                    </a:p>
                    <a:p>
                      <a:pPr>
                        <a:lnSpc>
                          <a:spcPct val="100000"/>
                        </a:lnSpc>
                        <a:buFont typeface="Arial"/>
                        <a:buChar char="•"/>
                      </a:pPr>
                      <a:r>
                        <a:rPr lang="en-US" sz="1200" dirty="0"/>
                        <a:t>Glass Contents</a:t>
                      </a:r>
                    </a:p>
                    <a:p>
                      <a:pPr>
                        <a:lnSpc>
                          <a:spcPct val="100000"/>
                        </a:lnSpc>
                      </a:pPr>
                      <a:endParaRPr lang="en-US" sz="1200" dirty="0"/>
                    </a:p>
                  </a:txBody>
                  <a:tcPr marL="182728" marR="109637" marT="109637" marB="109637"/>
                </a:tc>
                <a:extLst>
                  <a:ext uri="{0D108BD9-81ED-4DB2-BD59-A6C34878D82A}">
                    <a16:rowId xmlns:a16="http://schemas.microsoft.com/office/drawing/2014/main" val="10001"/>
                  </a:ext>
                </a:extLst>
              </a:tr>
              <a:tr h="1136772">
                <a:tc>
                  <a:txBody>
                    <a:bodyPr/>
                    <a:lstStyle/>
                    <a:p>
                      <a:pPr>
                        <a:lnSpc>
                          <a:spcPct val="100000"/>
                        </a:lnSpc>
                      </a:pPr>
                      <a:r>
                        <a:rPr lang="en-US" sz="1200"/>
                        <a:t>            </a:t>
                      </a:r>
                    </a:p>
                    <a:p>
                      <a:pPr algn="ctr">
                        <a:lnSpc>
                          <a:spcPct val="100000"/>
                        </a:lnSpc>
                      </a:pPr>
                      <a:r>
                        <a:rPr lang="en-US" sz="1200"/>
                        <a:t> </a:t>
                      </a:r>
                    </a:p>
                    <a:p>
                      <a:pPr algn="ctr">
                        <a:lnSpc>
                          <a:spcPct val="100000"/>
                        </a:lnSpc>
                      </a:pPr>
                      <a:r>
                        <a:rPr lang="en-US" sz="1200"/>
                        <a:t> Improve</a:t>
                      </a:r>
                      <a:endParaRPr lang="en-US" sz="1200">
                        <a:solidFill>
                          <a:schemeClr val="tx1">
                            <a:lumMod val="85000"/>
                            <a:lumOff val="15000"/>
                          </a:schemeClr>
                        </a:solidFill>
                      </a:endParaRPr>
                    </a:p>
                  </a:txBody>
                  <a:tcPr marL="182728" marR="109637" marT="109637" marB="109637"/>
                </a:tc>
                <a:tc>
                  <a:txBody>
                    <a:bodyPr/>
                    <a:lstStyle/>
                    <a:p>
                      <a:pPr>
                        <a:lnSpc>
                          <a:spcPct val="100000"/>
                        </a:lnSpc>
                        <a:buFont typeface="Arial"/>
                        <a:buChar char="•"/>
                      </a:pPr>
                      <a:r>
                        <a:rPr lang="en-US" sz="1200" dirty="0"/>
                        <a:t>It improves the identification</a:t>
                      </a:r>
                      <a:r>
                        <a:rPr lang="en-US" sz="1200" baseline="0" dirty="0"/>
                        <a:t> of glass type</a:t>
                      </a:r>
                      <a:endParaRPr lang="en-US" sz="1200" dirty="0"/>
                    </a:p>
                    <a:p>
                      <a:pPr>
                        <a:lnSpc>
                          <a:spcPct val="100000"/>
                        </a:lnSpc>
                        <a:buFont typeface="Arial"/>
                        <a:buChar char="•"/>
                      </a:pPr>
                      <a:r>
                        <a:rPr lang="en-US" sz="1200" dirty="0"/>
                        <a:t>Improves awareness of customer about glass type</a:t>
                      </a:r>
                      <a:endParaRPr lang="en-US" sz="1200" dirty="0">
                        <a:solidFill>
                          <a:schemeClr val="tx1">
                            <a:lumMod val="85000"/>
                            <a:lumOff val="15000"/>
                          </a:schemeClr>
                        </a:solidFill>
                      </a:endParaRPr>
                    </a:p>
                  </a:txBody>
                  <a:tcPr marL="182728" marR="109637" marT="109637" marB="109637"/>
                </a:tc>
                <a:tc>
                  <a:txBody>
                    <a:bodyPr/>
                    <a:lstStyle/>
                    <a:p>
                      <a:pPr>
                        <a:lnSpc>
                          <a:spcPct val="100000"/>
                        </a:lnSpc>
                      </a:pPr>
                      <a:endParaRPr lang="en-US" sz="1200" dirty="0"/>
                    </a:p>
                    <a:p>
                      <a:pPr>
                        <a:lnSpc>
                          <a:spcPct val="100000"/>
                        </a:lnSpc>
                        <a:buFont typeface="Arial"/>
                        <a:buChar char="•"/>
                      </a:pPr>
                      <a:r>
                        <a:rPr lang="en-US" sz="1200" dirty="0"/>
                        <a:t>Chemical Contents</a:t>
                      </a:r>
                    </a:p>
                    <a:p>
                      <a:pPr marL="0" marR="0" indent="0" algn="l" defTabSz="914400" rtl="0" eaLnBrk="1" fontAlgn="auto" latinLnBrk="0" hangingPunct="1">
                        <a:lnSpc>
                          <a:spcPct val="100000"/>
                        </a:lnSpc>
                        <a:spcBef>
                          <a:spcPts val="0"/>
                        </a:spcBef>
                        <a:spcAft>
                          <a:spcPts val="0"/>
                        </a:spcAft>
                        <a:buClrTx/>
                        <a:buSzTx/>
                        <a:buFont typeface="Arial"/>
                        <a:buChar char="•"/>
                        <a:tabLst/>
                        <a:defRPr/>
                      </a:pPr>
                      <a:r>
                        <a:rPr lang="en-US" sz="1200" dirty="0"/>
                        <a:t>User awareness</a:t>
                      </a:r>
                    </a:p>
                    <a:p>
                      <a:pPr>
                        <a:lnSpc>
                          <a:spcPct val="100000"/>
                        </a:lnSpc>
                        <a:buFont typeface="Arial"/>
                        <a:buNone/>
                      </a:pPr>
                      <a:endParaRPr lang="en-US" sz="1200" dirty="0"/>
                    </a:p>
                    <a:p>
                      <a:pPr>
                        <a:lnSpc>
                          <a:spcPct val="100000"/>
                        </a:lnSpc>
                        <a:buFont typeface="Arial"/>
                        <a:buChar char="•"/>
                      </a:pPr>
                      <a:endParaRPr lang="en-US" sz="1200" dirty="0">
                        <a:solidFill>
                          <a:schemeClr val="tx1">
                            <a:lumMod val="85000"/>
                            <a:lumOff val="15000"/>
                          </a:schemeClr>
                        </a:solidFill>
                      </a:endParaRPr>
                    </a:p>
                  </a:txBody>
                  <a:tcPr marL="182728" marR="109637" marT="109637" marB="109637"/>
                </a:tc>
                <a:extLst>
                  <a:ext uri="{0D108BD9-81ED-4DB2-BD59-A6C34878D82A}">
                    <a16:rowId xmlns:a16="http://schemas.microsoft.com/office/drawing/2014/main" val="10002"/>
                  </a:ext>
                </a:extLst>
              </a:tr>
              <a:tr h="780462">
                <a:tc>
                  <a:txBody>
                    <a:bodyPr/>
                    <a:lstStyle/>
                    <a:p>
                      <a:pPr>
                        <a:lnSpc>
                          <a:spcPct val="100000"/>
                        </a:lnSpc>
                      </a:pPr>
                      <a:r>
                        <a:rPr lang="en-US" sz="1200" dirty="0"/>
                        <a:t>            </a:t>
                      </a:r>
                    </a:p>
                    <a:p>
                      <a:pPr>
                        <a:lnSpc>
                          <a:spcPct val="100000"/>
                        </a:lnSpc>
                      </a:pPr>
                      <a:endParaRPr lang="en-US" sz="1200" dirty="0"/>
                    </a:p>
                    <a:p>
                      <a:pPr algn="ctr">
                        <a:lnSpc>
                          <a:spcPct val="100000"/>
                        </a:lnSpc>
                      </a:pPr>
                      <a:r>
                        <a:rPr lang="en-US" sz="1200" dirty="0"/>
                        <a:t>Ignore</a:t>
                      </a:r>
                      <a:endParaRPr lang="en-US" sz="1200" dirty="0">
                        <a:solidFill>
                          <a:schemeClr val="tx1">
                            <a:lumMod val="85000"/>
                            <a:lumOff val="15000"/>
                          </a:schemeClr>
                        </a:solidFill>
                      </a:endParaRPr>
                    </a:p>
                  </a:txBody>
                  <a:tcPr marL="182728" marR="109637" marT="109637" marB="109637"/>
                </a:tc>
                <a:tc>
                  <a:txBody>
                    <a:bodyPr/>
                    <a:lstStyle/>
                    <a:p>
                      <a:pPr>
                        <a:lnSpc>
                          <a:spcPct val="100000"/>
                        </a:lnSpc>
                        <a:buFont typeface="Arial"/>
                        <a:buChar char="•"/>
                      </a:pPr>
                      <a:r>
                        <a:rPr lang="en-US" sz="1200" dirty="0"/>
                        <a:t>It ignores the physical</a:t>
                      </a:r>
                      <a:r>
                        <a:rPr lang="en-US" sz="1200" baseline="0" dirty="0"/>
                        <a:t> appearance of the glass.</a:t>
                      </a:r>
                      <a:endParaRPr lang="en-US" sz="1200" dirty="0">
                        <a:solidFill>
                          <a:schemeClr val="tx1">
                            <a:lumMod val="85000"/>
                            <a:lumOff val="15000"/>
                          </a:schemeClr>
                        </a:solidFill>
                      </a:endParaRPr>
                    </a:p>
                  </a:txBody>
                  <a:tcPr marL="182728" marR="109637" marT="109637" marB="109637"/>
                </a:tc>
                <a:tc>
                  <a:txBody>
                    <a:bodyPr/>
                    <a:lstStyle/>
                    <a:p>
                      <a:pPr>
                        <a:lnSpc>
                          <a:spcPct val="100000"/>
                        </a:lnSpc>
                        <a:buFont typeface="Arial"/>
                        <a:buChar char="•"/>
                      </a:pPr>
                      <a:r>
                        <a:rPr lang="en-US" sz="1200" dirty="0"/>
                        <a:t>No parameter is affected.</a:t>
                      </a:r>
                      <a:endParaRPr lang="en-US" sz="1200" dirty="0">
                        <a:solidFill>
                          <a:schemeClr val="tx1">
                            <a:lumMod val="85000"/>
                            <a:lumOff val="15000"/>
                          </a:schemeClr>
                        </a:solidFill>
                      </a:endParaRPr>
                    </a:p>
                  </a:txBody>
                  <a:tcPr marL="182728" marR="109637" marT="109637" marB="109637"/>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97214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CA1462-8FE2-402D-A407-E134D4DDDEBA}"/>
              </a:ext>
            </a:extLst>
          </p:cNvPr>
          <p:cNvSpPr txBox="1">
            <a:spLocks/>
          </p:cNvSpPr>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2000" dirty="0">
                <a:solidFill>
                  <a:srgbClr val="FFFFFF"/>
                </a:solidFill>
              </a:rPr>
              <a:t>Idea matrix</a:t>
            </a:r>
          </a:p>
          <a:p>
            <a:pPr algn="ctr">
              <a:spcAft>
                <a:spcPts val="450"/>
              </a:spcAft>
            </a:pPr>
            <a:r>
              <a:rPr lang="en-US" sz="2000" dirty="0">
                <a:solidFill>
                  <a:srgbClr val="FFFFFF"/>
                </a:solidFill>
              </a:rPr>
              <a:t>‘D’</a:t>
            </a:r>
          </a:p>
        </p:txBody>
      </p:sp>
      <p:graphicFrame>
        <p:nvGraphicFramePr>
          <p:cNvPr id="5" name="Table 4">
            <a:extLst>
              <a:ext uri="{FF2B5EF4-FFF2-40B4-BE49-F238E27FC236}">
                <a16:creationId xmlns:a16="http://schemas.microsoft.com/office/drawing/2014/main" id="{CC357765-2F5F-43B1-9B9C-6E91DAC2BC60}"/>
              </a:ext>
            </a:extLst>
          </p:cNvPr>
          <p:cNvGraphicFramePr/>
          <p:nvPr/>
        </p:nvGraphicFramePr>
        <p:xfrm>
          <a:off x="3028950" y="1044133"/>
          <a:ext cx="5391150" cy="3056430"/>
        </p:xfrm>
        <a:graphic>
          <a:graphicData uri="http://schemas.openxmlformats.org/drawingml/2006/table">
            <a:tbl>
              <a:tblPr firstRow="1" bandRow="1">
                <a:tableStyleId>{5C22544A-7EE6-4342-B048-85BDC9FD1C3A}</a:tableStyleId>
              </a:tblPr>
              <a:tblGrid>
                <a:gridCol w="1052875">
                  <a:extLst>
                    <a:ext uri="{9D8B030D-6E8A-4147-A177-3AD203B41FA5}">
                      <a16:colId xmlns:a16="http://schemas.microsoft.com/office/drawing/2014/main" val="20000"/>
                    </a:ext>
                  </a:extLst>
                </a:gridCol>
                <a:gridCol w="2355774">
                  <a:extLst>
                    <a:ext uri="{9D8B030D-6E8A-4147-A177-3AD203B41FA5}">
                      <a16:colId xmlns:a16="http://schemas.microsoft.com/office/drawing/2014/main" val="20001"/>
                    </a:ext>
                  </a:extLst>
                </a:gridCol>
                <a:gridCol w="1982501">
                  <a:extLst>
                    <a:ext uri="{9D8B030D-6E8A-4147-A177-3AD203B41FA5}">
                      <a16:colId xmlns:a16="http://schemas.microsoft.com/office/drawing/2014/main" val="20002"/>
                    </a:ext>
                  </a:extLst>
                </a:gridCol>
              </a:tblGrid>
              <a:tr h="711780">
                <a:tc>
                  <a:txBody>
                    <a:bodyPr/>
                    <a:lstStyle/>
                    <a:p>
                      <a:pPr algn="ctr">
                        <a:lnSpc>
                          <a:spcPct val="100000"/>
                        </a:lnSpc>
                      </a:pPr>
                      <a:endParaRPr lang="en-US" sz="1400"/>
                    </a:p>
                    <a:p>
                      <a:pPr algn="ctr">
                        <a:lnSpc>
                          <a:spcPct val="100000"/>
                        </a:lnSpc>
                      </a:pPr>
                      <a:endParaRPr lang="en-US" sz="1400"/>
                    </a:p>
                    <a:p>
                      <a:pPr algn="ctr">
                        <a:lnSpc>
                          <a:spcPct val="100000"/>
                        </a:lnSpc>
                      </a:pPr>
                      <a:r>
                        <a:rPr lang="en-US" sz="1400"/>
                        <a:t>IDEA</a:t>
                      </a:r>
                      <a:endParaRPr lang="en-US" sz="1400" b="1">
                        <a:solidFill>
                          <a:schemeClr val="tx1"/>
                        </a:solidFill>
                      </a:endParaRPr>
                    </a:p>
                  </a:txBody>
                  <a:tcPr marL="67649" marR="67649" marT="33825" marB="33825"/>
                </a:tc>
                <a:tc>
                  <a:txBody>
                    <a:bodyPr/>
                    <a:lstStyle/>
                    <a:p>
                      <a:pPr algn="ctr"/>
                      <a:endParaRPr lang="en-US" sz="1400"/>
                    </a:p>
                    <a:p>
                      <a:pPr algn="ctr"/>
                      <a:endParaRPr lang="en-US" sz="1400"/>
                    </a:p>
                    <a:p>
                      <a:pPr algn="ctr"/>
                      <a:r>
                        <a:rPr lang="en-US" sz="1400"/>
                        <a:t>Deliverable</a:t>
                      </a:r>
                      <a:endParaRPr lang="en-US" sz="1400" b="1"/>
                    </a:p>
                  </a:txBody>
                  <a:tcPr marL="67649" marR="67649" marT="33825" marB="33825"/>
                </a:tc>
                <a:tc>
                  <a:txBody>
                    <a:bodyPr/>
                    <a:lstStyle/>
                    <a:p>
                      <a:pPr algn="ctr"/>
                      <a:endParaRPr lang="en-US" sz="1400"/>
                    </a:p>
                    <a:p>
                      <a:pPr algn="ctr"/>
                      <a:endParaRPr lang="en-US" sz="1400"/>
                    </a:p>
                    <a:p>
                      <a:pPr algn="ctr"/>
                      <a:r>
                        <a:rPr lang="en-US" sz="1400"/>
                        <a:t>Parameter Affected </a:t>
                      </a:r>
                      <a:endParaRPr lang="en-US" sz="1400" b="1"/>
                    </a:p>
                  </a:txBody>
                  <a:tcPr marL="67649" marR="67649" marT="33825" marB="33825"/>
                </a:tc>
                <a:extLst>
                  <a:ext uri="{0D108BD9-81ED-4DB2-BD59-A6C34878D82A}">
                    <a16:rowId xmlns:a16="http://schemas.microsoft.com/office/drawing/2014/main" val="10000"/>
                  </a:ext>
                </a:extLst>
              </a:tr>
              <a:tr h="711780">
                <a:tc>
                  <a:txBody>
                    <a:bodyPr/>
                    <a:lstStyle/>
                    <a:p>
                      <a:pPr>
                        <a:lnSpc>
                          <a:spcPct val="100000"/>
                        </a:lnSpc>
                      </a:pPr>
                      <a:r>
                        <a:rPr lang="en-US" sz="1400" dirty="0"/>
                        <a:t>         </a:t>
                      </a:r>
                    </a:p>
                    <a:p>
                      <a:pPr>
                        <a:lnSpc>
                          <a:spcPct val="100000"/>
                        </a:lnSpc>
                      </a:pPr>
                      <a:r>
                        <a:rPr lang="en-US" sz="1400" dirty="0"/>
                        <a:t>    Deliver</a:t>
                      </a:r>
                    </a:p>
                  </a:txBody>
                  <a:tcPr marL="67649" marR="67649" marT="33825" marB="33825"/>
                </a:tc>
                <a:tc>
                  <a:txBody>
                    <a:bodyPr/>
                    <a:lstStyle/>
                    <a:p>
                      <a:pPr>
                        <a:lnSpc>
                          <a:spcPct val="100000"/>
                        </a:lnSpc>
                        <a:buFont typeface="Arial"/>
                        <a:buChar char="•"/>
                      </a:pPr>
                      <a:r>
                        <a:rPr lang="en-US" sz="1400" dirty="0"/>
                        <a:t>It delivers specific</a:t>
                      </a:r>
                      <a:r>
                        <a:rPr lang="en-US" sz="1400" baseline="0" dirty="0"/>
                        <a:t> class types to specific customers</a:t>
                      </a:r>
                      <a:endParaRPr lang="en-US" sz="1400" dirty="0"/>
                    </a:p>
                  </a:txBody>
                  <a:tcPr marL="67649" marR="67649" marT="33825" marB="33825"/>
                </a:tc>
                <a:tc>
                  <a:txBody>
                    <a:bodyPr/>
                    <a:lstStyle/>
                    <a:p>
                      <a:pPr>
                        <a:lnSpc>
                          <a:spcPct val="100000"/>
                        </a:lnSpc>
                        <a:buFont typeface="Arial"/>
                        <a:buChar char="•"/>
                      </a:pPr>
                      <a:r>
                        <a:rPr lang="en-US" sz="1400" dirty="0"/>
                        <a:t>Customers</a:t>
                      </a:r>
                    </a:p>
                  </a:txBody>
                  <a:tcPr marL="67649" marR="67649" marT="33825" marB="33825"/>
                </a:tc>
                <a:extLst>
                  <a:ext uri="{0D108BD9-81ED-4DB2-BD59-A6C34878D82A}">
                    <a16:rowId xmlns:a16="http://schemas.microsoft.com/office/drawing/2014/main" val="10001"/>
                  </a:ext>
                </a:extLst>
              </a:tr>
              <a:tr h="917354">
                <a:tc>
                  <a:txBody>
                    <a:bodyPr/>
                    <a:lstStyle/>
                    <a:p>
                      <a:pPr>
                        <a:lnSpc>
                          <a:spcPct val="100000"/>
                        </a:lnSpc>
                      </a:pPr>
                      <a:r>
                        <a:rPr lang="en-US" sz="1400"/>
                        <a:t>            </a:t>
                      </a:r>
                    </a:p>
                    <a:p>
                      <a:pPr algn="ctr">
                        <a:lnSpc>
                          <a:spcPct val="100000"/>
                        </a:lnSpc>
                      </a:pPr>
                      <a:r>
                        <a:rPr lang="en-US" sz="1400"/>
                        <a:t> </a:t>
                      </a:r>
                    </a:p>
                    <a:p>
                      <a:pPr algn="ctr">
                        <a:lnSpc>
                          <a:spcPct val="100000"/>
                        </a:lnSpc>
                      </a:pPr>
                      <a:r>
                        <a:rPr lang="en-US" sz="1400"/>
                        <a:t>Document </a:t>
                      </a:r>
                    </a:p>
                  </a:txBody>
                  <a:tcPr marL="67649" marR="67649" marT="33825" marB="33825"/>
                </a:tc>
                <a:tc>
                  <a:txBody>
                    <a:bodyPr/>
                    <a:lstStyle/>
                    <a:p>
                      <a:pPr>
                        <a:lnSpc>
                          <a:spcPct val="100000"/>
                        </a:lnSpc>
                        <a:buFont typeface="Arial"/>
                        <a:buChar char="•"/>
                      </a:pPr>
                      <a:r>
                        <a:rPr lang="en-US" sz="1400"/>
                        <a:t>Documentation of the project for researchers to understand and improve on the project in the future.</a:t>
                      </a:r>
                    </a:p>
                  </a:txBody>
                  <a:tcPr marL="67649" marR="67649" marT="33825" marB="33825"/>
                </a:tc>
                <a:tc>
                  <a:txBody>
                    <a:bodyPr/>
                    <a:lstStyle/>
                    <a:p>
                      <a:pPr>
                        <a:lnSpc>
                          <a:spcPct val="100000"/>
                        </a:lnSpc>
                        <a:buFont typeface="Arial"/>
                        <a:buChar char="•"/>
                      </a:pPr>
                      <a:r>
                        <a:rPr lang="en-US" sz="1400"/>
                        <a:t>Project documentation</a:t>
                      </a:r>
                    </a:p>
                    <a:p>
                      <a:pPr>
                        <a:lnSpc>
                          <a:spcPct val="100000"/>
                        </a:lnSpc>
                      </a:pPr>
                      <a:endParaRPr lang="en-US" sz="1400"/>
                    </a:p>
                  </a:txBody>
                  <a:tcPr marL="67649" marR="67649" marT="33825" marB="33825"/>
                </a:tc>
                <a:extLst>
                  <a:ext uri="{0D108BD9-81ED-4DB2-BD59-A6C34878D82A}">
                    <a16:rowId xmlns:a16="http://schemas.microsoft.com/office/drawing/2014/main" val="10002"/>
                  </a:ext>
                </a:extLst>
              </a:tr>
              <a:tr h="711780">
                <a:tc>
                  <a:txBody>
                    <a:bodyPr/>
                    <a:lstStyle/>
                    <a:p>
                      <a:pPr>
                        <a:lnSpc>
                          <a:spcPct val="100000"/>
                        </a:lnSpc>
                      </a:pPr>
                      <a:r>
                        <a:rPr lang="en-US" sz="1400"/>
                        <a:t>            </a:t>
                      </a:r>
                    </a:p>
                    <a:p>
                      <a:pPr>
                        <a:lnSpc>
                          <a:spcPct val="100000"/>
                        </a:lnSpc>
                      </a:pPr>
                      <a:endParaRPr lang="en-US" sz="1400"/>
                    </a:p>
                    <a:p>
                      <a:pPr algn="ctr">
                        <a:lnSpc>
                          <a:spcPct val="100000"/>
                        </a:lnSpc>
                      </a:pPr>
                      <a:r>
                        <a:rPr lang="en-US" sz="1400"/>
                        <a:t>Decrease</a:t>
                      </a:r>
                    </a:p>
                  </a:txBody>
                  <a:tcPr marL="67649" marR="67649" marT="33825" marB="33825"/>
                </a:tc>
                <a:tc>
                  <a:txBody>
                    <a:bodyPr/>
                    <a:lstStyle/>
                    <a:p>
                      <a:pPr>
                        <a:lnSpc>
                          <a:spcPct val="100000"/>
                        </a:lnSpc>
                        <a:buFont typeface="Arial"/>
                        <a:buChar char="•"/>
                      </a:pPr>
                      <a:r>
                        <a:rPr lang="en-US" sz="1400" dirty="0"/>
                        <a:t>It decreases efforts and time</a:t>
                      </a:r>
                      <a:r>
                        <a:rPr lang="en-US" sz="1400" baseline="0" dirty="0"/>
                        <a:t> </a:t>
                      </a:r>
                      <a:r>
                        <a:rPr lang="en-US" sz="1400" dirty="0"/>
                        <a:t>taken to classify</a:t>
                      </a:r>
                      <a:r>
                        <a:rPr lang="en-US" sz="1400" baseline="0" dirty="0"/>
                        <a:t> the types</a:t>
                      </a:r>
                      <a:endParaRPr lang="en-US" sz="1400" dirty="0"/>
                    </a:p>
                  </a:txBody>
                  <a:tcPr marL="67649" marR="67649" marT="33825" marB="33825"/>
                </a:tc>
                <a:tc>
                  <a:txBody>
                    <a:bodyPr/>
                    <a:lstStyle/>
                    <a:p>
                      <a:pPr>
                        <a:lnSpc>
                          <a:spcPct val="100000"/>
                        </a:lnSpc>
                        <a:buFont typeface="Arial"/>
                        <a:buChar char="•"/>
                      </a:pPr>
                      <a:r>
                        <a:rPr lang="en-US" sz="1400" dirty="0"/>
                        <a:t>Effort</a:t>
                      </a:r>
                    </a:p>
                  </a:txBody>
                  <a:tcPr marL="67649" marR="67649" marT="33825" marB="338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18546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CA1462-8FE2-402D-A407-E134D4DDDEBA}"/>
              </a:ext>
            </a:extLst>
          </p:cNvPr>
          <p:cNvSpPr txBox="1">
            <a:spLocks/>
          </p:cNvSpPr>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2000" dirty="0">
                <a:solidFill>
                  <a:srgbClr val="FFFFFF"/>
                </a:solidFill>
              </a:rPr>
              <a:t>Idea matrix</a:t>
            </a:r>
          </a:p>
          <a:p>
            <a:pPr algn="ctr">
              <a:spcAft>
                <a:spcPts val="450"/>
              </a:spcAft>
            </a:pPr>
            <a:r>
              <a:rPr lang="en-US" sz="2000" dirty="0">
                <a:solidFill>
                  <a:srgbClr val="FFFFFF"/>
                </a:solidFill>
              </a:rPr>
              <a:t>‘E’</a:t>
            </a:r>
          </a:p>
        </p:txBody>
      </p:sp>
      <p:graphicFrame>
        <p:nvGraphicFramePr>
          <p:cNvPr id="5" name="Table 4">
            <a:extLst>
              <a:ext uri="{FF2B5EF4-FFF2-40B4-BE49-F238E27FC236}">
                <a16:creationId xmlns:a16="http://schemas.microsoft.com/office/drawing/2014/main" id="{CC357765-2F5F-43B1-9B9C-6E91DAC2BC60}"/>
              </a:ext>
            </a:extLst>
          </p:cNvPr>
          <p:cNvGraphicFramePr/>
          <p:nvPr>
            <p:extLst>
              <p:ext uri="{D42A27DB-BD31-4B8C-83A1-F6EECF244321}">
                <p14:modId xmlns:p14="http://schemas.microsoft.com/office/powerpoint/2010/main" val="963022504"/>
              </p:ext>
            </p:extLst>
          </p:nvPr>
        </p:nvGraphicFramePr>
        <p:xfrm>
          <a:off x="3021880" y="563366"/>
          <a:ext cx="5391150" cy="4541850"/>
        </p:xfrm>
        <a:graphic>
          <a:graphicData uri="http://schemas.openxmlformats.org/drawingml/2006/table">
            <a:tbl>
              <a:tblPr firstRow="1" bandRow="1">
                <a:tableStyleId>{5C22544A-7EE6-4342-B048-85BDC9FD1C3A}</a:tableStyleId>
              </a:tblPr>
              <a:tblGrid>
                <a:gridCol w="1052875">
                  <a:extLst>
                    <a:ext uri="{9D8B030D-6E8A-4147-A177-3AD203B41FA5}">
                      <a16:colId xmlns:a16="http://schemas.microsoft.com/office/drawing/2014/main" val="20000"/>
                    </a:ext>
                  </a:extLst>
                </a:gridCol>
                <a:gridCol w="2355774">
                  <a:extLst>
                    <a:ext uri="{9D8B030D-6E8A-4147-A177-3AD203B41FA5}">
                      <a16:colId xmlns:a16="http://schemas.microsoft.com/office/drawing/2014/main" val="20001"/>
                    </a:ext>
                  </a:extLst>
                </a:gridCol>
                <a:gridCol w="1982501">
                  <a:extLst>
                    <a:ext uri="{9D8B030D-6E8A-4147-A177-3AD203B41FA5}">
                      <a16:colId xmlns:a16="http://schemas.microsoft.com/office/drawing/2014/main" val="20002"/>
                    </a:ext>
                  </a:extLst>
                </a:gridCol>
              </a:tblGrid>
              <a:tr h="711780">
                <a:tc>
                  <a:txBody>
                    <a:bodyPr/>
                    <a:lstStyle/>
                    <a:p>
                      <a:pPr algn="ctr">
                        <a:lnSpc>
                          <a:spcPct val="100000"/>
                        </a:lnSpc>
                      </a:pPr>
                      <a:endParaRPr lang="en-US" sz="1400"/>
                    </a:p>
                    <a:p>
                      <a:pPr algn="ctr">
                        <a:lnSpc>
                          <a:spcPct val="100000"/>
                        </a:lnSpc>
                      </a:pPr>
                      <a:endParaRPr lang="en-US" sz="1400"/>
                    </a:p>
                    <a:p>
                      <a:pPr algn="ctr">
                        <a:lnSpc>
                          <a:spcPct val="100000"/>
                        </a:lnSpc>
                      </a:pPr>
                      <a:r>
                        <a:rPr lang="en-US" sz="1400"/>
                        <a:t>IDEA</a:t>
                      </a:r>
                      <a:endParaRPr lang="en-US" sz="1400" b="1">
                        <a:solidFill>
                          <a:schemeClr val="tx1"/>
                        </a:solidFill>
                      </a:endParaRPr>
                    </a:p>
                  </a:txBody>
                  <a:tcPr marL="67649" marR="67649" marT="33825" marB="33825"/>
                </a:tc>
                <a:tc>
                  <a:txBody>
                    <a:bodyPr/>
                    <a:lstStyle/>
                    <a:p>
                      <a:pPr algn="ctr"/>
                      <a:endParaRPr lang="en-US" sz="1400"/>
                    </a:p>
                    <a:p>
                      <a:pPr algn="ctr"/>
                      <a:endParaRPr lang="en-US" sz="1400"/>
                    </a:p>
                    <a:p>
                      <a:pPr algn="ctr"/>
                      <a:r>
                        <a:rPr lang="en-US" sz="1400"/>
                        <a:t>Deliverable</a:t>
                      </a:r>
                      <a:endParaRPr lang="en-US" sz="1400" b="1"/>
                    </a:p>
                  </a:txBody>
                  <a:tcPr marL="67649" marR="67649" marT="33825" marB="33825"/>
                </a:tc>
                <a:tc>
                  <a:txBody>
                    <a:bodyPr/>
                    <a:lstStyle/>
                    <a:p>
                      <a:pPr algn="ctr"/>
                      <a:endParaRPr lang="en-US" sz="1400"/>
                    </a:p>
                    <a:p>
                      <a:pPr algn="ctr"/>
                      <a:endParaRPr lang="en-US" sz="1400"/>
                    </a:p>
                    <a:p>
                      <a:pPr algn="ctr"/>
                      <a:r>
                        <a:rPr lang="en-US" sz="1400"/>
                        <a:t>Parameter Affected </a:t>
                      </a:r>
                      <a:endParaRPr lang="en-US" sz="1400" b="1"/>
                    </a:p>
                  </a:txBody>
                  <a:tcPr marL="67649" marR="67649" marT="33825" marB="33825"/>
                </a:tc>
                <a:extLst>
                  <a:ext uri="{0D108BD9-81ED-4DB2-BD59-A6C34878D82A}">
                    <a16:rowId xmlns:a16="http://schemas.microsoft.com/office/drawing/2014/main" val="10000"/>
                  </a:ext>
                </a:extLst>
              </a:tr>
              <a:tr h="1096350">
                <a:tc>
                  <a:txBody>
                    <a:bodyPr/>
                    <a:lstStyle/>
                    <a:p>
                      <a:pPr>
                        <a:lnSpc>
                          <a:spcPct val="100000"/>
                        </a:lnSpc>
                      </a:pPr>
                      <a:r>
                        <a:rPr lang="en-US" sz="1400" dirty="0"/>
                        <a:t>         </a:t>
                      </a:r>
                    </a:p>
                    <a:p>
                      <a:pPr>
                        <a:lnSpc>
                          <a:spcPct val="100000"/>
                        </a:lnSpc>
                      </a:pPr>
                      <a:r>
                        <a:rPr lang="en-US" sz="1400" dirty="0"/>
                        <a:t>    </a:t>
                      </a:r>
                      <a:r>
                        <a:rPr lang="en-US" sz="1400" cap="none" spc="0" dirty="0"/>
                        <a:t>Educate</a:t>
                      </a:r>
                      <a:endParaRPr lang="en-US" sz="1400" dirty="0"/>
                    </a:p>
                  </a:txBody>
                  <a:tcPr marL="67649" marR="67649" marT="33825" marB="33825"/>
                </a:tc>
                <a:tc>
                  <a:txBody>
                    <a:bodyPr/>
                    <a:lstStyle/>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Educate user with knowledge of type of glass</a:t>
                      </a:r>
                    </a:p>
                    <a:p>
                      <a:pPr>
                        <a:lnSpc>
                          <a:spcPct val="100000"/>
                        </a:lnSpc>
                        <a:buFont typeface="Arial"/>
                        <a:buChar char="•"/>
                      </a:pPr>
                      <a:r>
                        <a:rPr lang="en-US" sz="1400" cap="none" spc="0" dirty="0"/>
                        <a:t>Educate project members with –machine learning(</a:t>
                      </a:r>
                      <a:r>
                        <a:rPr lang="en-US" sz="1400" cap="none" spc="0" dirty="0" err="1"/>
                        <a:t>knn</a:t>
                      </a:r>
                      <a:r>
                        <a:rPr lang="en-US" sz="1400" cap="none" spc="0" dirty="0"/>
                        <a:t>, </a:t>
                      </a:r>
                      <a:r>
                        <a:rPr lang="en-US" sz="1400" cap="none" spc="0" dirty="0" err="1"/>
                        <a:t>kmeans</a:t>
                      </a:r>
                      <a:r>
                        <a:rPr lang="en-US" sz="1400" cap="none" spc="0" dirty="0"/>
                        <a:t>), selenium, </a:t>
                      </a:r>
                      <a:r>
                        <a:rPr lang="en-US" sz="1400" cap="none" spc="0" dirty="0" err="1"/>
                        <a:t>unittest</a:t>
                      </a:r>
                      <a:endParaRPr lang="en-US" sz="1400" cap="none" spc="0" dirty="0"/>
                    </a:p>
                  </a:txBody>
                  <a:tcPr marL="67649" marR="67649" marT="33825" marB="33825"/>
                </a:tc>
                <a:tc>
                  <a:txBody>
                    <a:bodyPr/>
                    <a:lstStyle/>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User</a:t>
                      </a:r>
                    </a:p>
                    <a:p>
                      <a:pPr>
                        <a:lnSpc>
                          <a:spcPct val="100000"/>
                        </a:lnSpc>
                        <a:buFont typeface="Arial"/>
                        <a:buChar char="•"/>
                      </a:pPr>
                      <a:r>
                        <a:rPr lang="en-US" sz="1400" cap="none" spc="0" dirty="0"/>
                        <a:t>Project members</a:t>
                      </a:r>
                    </a:p>
                  </a:txBody>
                  <a:tcPr marL="67649" marR="67649" marT="33825" marB="33825"/>
                </a:tc>
                <a:extLst>
                  <a:ext uri="{0D108BD9-81ED-4DB2-BD59-A6C34878D82A}">
                    <a16:rowId xmlns:a16="http://schemas.microsoft.com/office/drawing/2014/main" val="10001"/>
                  </a:ext>
                </a:extLst>
              </a:tr>
              <a:tr h="1302090">
                <a:tc>
                  <a:txBody>
                    <a:bodyPr/>
                    <a:lstStyle/>
                    <a:p>
                      <a:pPr>
                        <a:lnSpc>
                          <a:spcPct val="100000"/>
                        </a:lnSpc>
                      </a:pPr>
                      <a:r>
                        <a:rPr lang="en-US" sz="1400" dirty="0"/>
                        <a:t>            </a:t>
                      </a:r>
                    </a:p>
                    <a:p>
                      <a:pPr algn="ctr">
                        <a:lnSpc>
                          <a:spcPct val="100000"/>
                        </a:lnSpc>
                      </a:pPr>
                      <a:r>
                        <a:rPr lang="en-US" sz="1400" dirty="0"/>
                        <a:t> </a:t>
                      </a:r>
                    </a:p>
                    <a:p>
                      <a:pPr algn="ctr">
                        <a:lnSpc>
                          <a:spcPct val="100000"/>
                        </a:lnSpc>
                      </a:pPr>
                      <a:r>
                        <a:rPr lang="en-US" sz="1400" cap="none" spc="0" dirty="0"/>
                        <a:t>Evaluate</a:t>
                      </a:r>
                      <a:r>
                        <a:rPr lang="en-US" sz="1400" dirty="0"/>
                        <a:t> </a:t>
                      </a:r>
                    </a:p>
                  </a:txBody>
                  <a:tcPr marL="67649" marR="67649" marT="33825" marB="33825"/>
                </a:tc>
                <a:tc>
                  <a:txBody>
                    <a:bodyPr/>
                    <a:lstStyle/>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Evaluate </a:t>
                      </a:r>
                      <a:r>
                        <a:rPr lang="en-US" sz="1400" u="none" strike="noStrike" kern="1200" dirty="0">
                          <a:solidFill>
                            <a:schemeClr val="tx1"/>
                          </a:solidFill>
                          <a:effectLst/>
                          <a:latin typeface="+mn-lt"/>
                          <a:ea typeface="+mn-ea"/>
                          <a:cs typeface="+mn-cs"/>
                        </a:rPr>
                        <a:t>weight percent in corresponding oxide from user to classify type of glass.</a:t>
                      </a:r>
                    </a:p>
                    <a:p>
                      <a:pPr marL="0" marR="0" lvl="0" indent="0" algn="l" defTabSz="914400" rtl="0" eaLnBrk="1" fontAlgn="auto" latinLnBrk="0" hangingPunct="1">
                        <a:lnSpc>
                          <a:spcPct val="100000"/>
                        </a:lnSpc>
                        <a:spcBef>
                          <a:spcPts val="0"/>
                        </a:spcBef>
                        <a:spcAft>
                          <a:spcPts val="0"/>
                        </a:spcAft>
                        <a:buClrTx/>
                        <a:buSzTx/>
                        <a:buFont typeface="Arial"/>
                        <a:buChar char="•"/>
                        <a:tabLst/>
                        <a:defRPr/>
                      </a:pPr>
                      <a:r>
                        <a:rPr lang="en-US" sz="1400" cap="none" spc="0" dirty="0"/>
                        <a:t>Evaluate efficiency of algorithms to create the best model</a:t>
                      </a:r>
                    </a:p>
                  </a:txBody>
                  <a:tcPr marL="67649" marR="67649" marT="33825" marB="33825"/>
                </a:tc>
                <a:tc>
                  <a:txBody>
                    <a:bodyPr/>
                    <a:lstStyle/>
                    <a:p>
                      <a:pPr>
                        <a:lnSpc>
                          <a:spcPct val="100000"/>
                        </a:lnSpc>
                        <a:buFont typeface="Arial"/>
                        <a:buChar char="•"/>
                      </a:pPr>
                      <a:r>
                        <a:rPr lang="en-US" sz="1400" cap="none" spc="0" dirty="0"/>
                        <a:t>User Input, output</a:t>
                      </a:r>
                    </a:p>
                    <a:p>
                      <a:pPr>
                        <a:lnSpc>
                          <a:spcPct val="100000"/>
                        </a:lnSpc>
                        <a:buFont typeface="Arial"/>
                        <a:buChar char="•"/>
                      </a:pPr>
                      <a:r>
                        <a:rPr lang="en-US" sz="1400" cap="none" spc="0" dirty="0"/>
                        <a:t>Efficiency of algorithms</a:t>
                      </a:r>
                    </a:p>
                  </a:txBody>
                  <a:tcPr marL="67649" marR="67649" marT="33825" marB="33825"/>
                </a:tc>
                <a:extLst>
                  <a:ext uri="{0D108BD9-81ED-4DB2-BD59-A6C34878D82A}">
                    <a16:rowId xmlns:a16="http://schemas.microsoft.com/office/drawing/2014/main" val="10002"/>
                  </a:ext>
                </a:extLst>
              </a:tr>
              <a:tr h="1096350">
                <a:tc>
                  <a:txBody>
                    <a:bodyPr/>
                    <a:lstStyle/>
                    <a:p>
                      <a:pPr>
                        <a:lnSpc>
                          <a:spcPct val="100000"/>
                        </a:lnSpc>
                      </a:pPr>
                      <a:r>
                        <a:rPr lang="en-US" sz="1400" dirty="0"/>
                        <a:t>            </a:t>
                      </a:r>
                    </a:p>
                    <a:p>
                      <a:pPr>
                        <a:lnSpc>
                          <a:spcPct val="100000"/>
                        </a:lnSpc>
                      </a:pPr>
                      <a:endParaRPr lang="en-US" sz="1400" dirty="0"/>
                    </a:p>
                    <a:p>
                      <a:pPr algn="ctr">
                        <a:lnSpc>
                          <a:spcPct val="100000"/>
                        </a:lnSpc>
                      </a:pPr>
                      <a:r>
                        <a:rPr lang="en-US" sz="1400" cap="none" spc="0" dirty="0"/>
                        <a:t>Experiment</a:t>
                      </a:r>
                      <a:endParaRPr lang="en-US" sz="1400" dirty="0"/>
                    </a:p>
                  </a:txBody>
                  <a:tcPr marL="67649" marR="67649" marT="33825" marB="33825"/>
                </a:tc>
                <a:tc>
                  <a:txBody>
                    <a:bodyPr/>
                    <a:lstStyle/>
                    <a:p>
                      <a:pPr>
                        <a:lnSpc>
                          <a:spcPct val="100000"/>
                        </a:lnSpc>
                        <a:buFont typeface="Arial"/>
                        <a:buChar char="•"/>
                      </a:pPr>
                      <a:r>
                        <a:rPr lang="en-US" sz="1400" cap="none" spc="0" dirty="0"/>
                        <a:t>Experiment on different types of ML models</a:t>
                      </a:r>
                    </a:p>
                    <a:p>
                      <a:pPr>
                        <a:lnSpc>
                          <a:spcPct val="100000"/>
                        </a:lnSpc>
                        <a:buFont typeface="Arial"/>
                        <a:buChar char="•"/>
                      </a:pPr>
                      <a:r>
                        <a:rPr lang="en-US" sz="1400" cap="none" spc="0" dirty="0"/>
                        <a:t>Experiment on different distance metrics like Euclidean, Manhattan, </a:t>
                      </a:r>
                      <a:r>
                        <a:rPr lang="en-US" sz="1400" cap="none" spc="0" dirty="0" err="1"/>
                        <a:t>Minkowski</a:t>
                      </a:r>
                      <a:endParaRPr lang="en-US" sz="1400" cap="none" spc="0" dirty="0">
                        <a:solidFill>
                          <a:schemeClr val="tx1">
                            <a:lumMod val="75000"/>
                            <a:lumOff val="25000"/>
                          </a:schemeClr>
                        </a:solidFill>
                      </a:endParaRPr>
                    </a:p>
                  </a:txBody>
                  <a:tcPr marL="67649" marR="67649" marT="33825" marB="33825"/>
                </a:tc>
                <a:tc>
                  <a:txBody>
                    <a:bodyPr/>
                    <a:lstStyle/>
                    <a:p>
                      <a:pPr marL="285750" indent="-285750">
                        <a:lnSpc>
                          <a:spcPct val="100000"/>
                        </a:lnSpc>
                        <a:buFont typeface="Arial" panose="020B0604020202020204" pitchFamily="34" charset="0"/>
                        <a:buChar char="•"/>
                      </a:pPr>
                      <a:r>
                        <a:rPr lang="en-US" sz="1400" cap="none" spc="0" dirty="0"/>
                        <a:t>ML models</a:t>
                      </a:r>
                    </a:p>
                    <a:p>
                      <a:pPr marL="285750" indent="-285750">
                        <a:lnSpc>
                          <a:spcPct val="100000"/>
                        </a:lnSpc>
                        <a:buFont typeface="Arial" panose="020B0604020202020204" pitchFamily="34" charset="0"/>
                        <a:buChar char="•"/>
                      </a:pPr>
                      <a:r>
                        <a:rPr lang="en-US" sz="1400" cap="none" spc="0" dirty="0"/>
                        <a:t>Distance Metrics</a:t>
                      </a:r>
                      <a:endParaRPr lang="en-US" sz="1400" cap="none" spc="0" dirty="0">
                        <a:solidFill>
                          <a:schemeClr val="tx1">
                            <a:lumMod val="75000"/>
                            <a:lumOff val="25000"/>
                          </a:schemeClr>
                        </a:solidFill>
                      </a:endParaRPr>
                    </a:p>
                  </a:txBody>
                  <a:tcPr marL="67649" marR="67649" marT="33825" marB="338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57717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CA1462-8FE2-402D-A407-E134D4DDDEBA}"/>
              </a:ext>
            </a:extLst>
          </p:cNvPr>
          <p:cNvSpPr txBox="1">
            <a:spLocks/>
          </p:cNvSpPr>
          <p:nvPr/>
        </p:nvSpPr>
        <p:spPr>
          <a:xfrm>
            <a:off x="480060" y="1555773"/>
            <a:ext cx="2064266" cy="2031956"/>
          </a:xfrm>
          <a:prstGeom prst="ellipse">
            <a:avLst/>
          </a:prstGeom>
          <a:solidFill>
            <a:srgbClr val="262626"/>
          </a:solidFill>
          <a:ln w="174625" cmpd="thinThick">
            <a:solidFill>
              <a:srgbClr val="262626"/>
            </a:solidFill>
          </a:ln>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2000">
                <a:solidFill>
                  <a:srgbClr val="FFFFFF"/>
                </a:solidFill>
              </a:rPr>
              <a:t>Idea matrix</a:t>
            </a:r>
          </a:p>
          <a:p>
            <a:pPr algn="ctr">
              <a:spcAft>
                <a:spcPts val="450"/>
              </a:spcAft>
            </a:pPr>
            <a:r>
              <a:rPr lang="en-US" sz="2000">
                <a:solidFill>
                  <a:srgbClr val="FFFFFF"/>
                </a:solidFill>
              </a:rPr>
              <a:t>‘A’</a:t>
            </a:r>
          </a:p>
        </p:txBody>
      </p:sp>
      <p:graphicFrame>
        <p:nvGraphicFramePr>
          <p:cNvPr id="3" name="Table 2">
            <a:extLst>
              <a:ext uri="{FF2B5EF4-FFF2-40B4-BE49-F238E27FC236}">
                <a16:creationId xmlns:a16="http://schemas.microsoft.com/office/drawing/2014/main" id="{29428195-3E99-4887-A904-E3B357470D3D}"/>
              </a:ext>
            </a:extLst>
          </p:cNvPr>
          <p:cNvGraphicFramePr/>
          <p:nvPr/>
        </p:nvGraphicFramePr>
        <p:xfrm>
          <a:off x="3028950" y="871183"/>
          <a:ext cx="5391150" cy="3592141"/>
        </p:xfrm>
        <a:graphic>
          <a:graphicData uri="http://schemas.openxmlformats.org/drawingml/2006/table">
            <a:tbl>
              <a:tblPr firstRow="1" bandRow="1">
                <a:tableStyleId>{5C22544A-7EE6-4342-B048-85BDC9FD1C3A}</a:tableStyleId>
              </a:tblPr>
              <a:tblGrid>
                <a:gridCol w="1206863">
                  <a:extLst>
                    <a:ext uri="{9D8B030D-6E8A-4147-A177-3AD203B41FA5}">
                      <a16:colId xmlns:a16="http://schemas.microsoft.com/office/drawing/2014/main" val="20000"/>
                    </a:ext>
                  </a:extLst>
                </a:gridCol>
                <a:gridCol w="2315558">
                  <a:extLst>
                    <a:ext uri="{9D8B030D-6E8A-4147-A177-3AD203B41FA5}">
                      <a16:colId xmlns:a16="http://schemas.microsoft.com/office/drawing/2014/main" val="20001"/>
                    </a:ext>
                  </a:extLst>
                </a:gridCol>
                <a:gridCol w="1868729">
                  <a:extLst>
                    <a:ext uri="{9D8B030D-6E8A-4147-A177-3AD203B41FA5}">
                      <a16:colId xmlns:a16="http://schemas.microsoft.com/office/drawing/2014/main" val="20002"/>
                    </a:ext>
                  </a:extLst>
                </a:gridCol>
              </a:tblGrid>
              <a:tr h="659512">
                <a:tc>
                  <a:txBody>
                    <a:bodyPr/>
                    <a:lstStyle/>
                    <a:p>
                      <a:pPr algn="ctr">
                        <a:lnSpc>
                          <a:spcPct val="100000"/>
                        </a:lnSpc>
                      </a:pPr>
                      <a:endParaRPr lang="en-US" sz="1300"/>
                    </a:p>
                    <a:p>
                      <a:pPr algn="ctr">
                        <a:lnSpc>
                          <a:spcPct val="100000"/>
                        </a:lnSpc>
                      </a:pPr>
                      <a:endParaRPr lang="en-US" sz="1300"/>
                    </a:p>
                    <a:p>
                      <a:pPr algn="ctr">
                        <a:lnSpc>
                          <a:spcPct val="100000"/>
                        </a:lnSpc>
                      </a:pPr>
                      <a:r>
                        <a:rPr lang="en-US" sz="1300"/>
                        <a:t>IDEA</a:t>
                      </a:r>
                      <a:endParaRPr lang="en-US" sz="1300" b="1">
                        <a:solidFill>
                          <a:schemeClr val="tx1"/>
                        </a:solidFill>
                      </a:endParaRPr>
                    </a:p>
                  </a:txBody>
                  <a:tcPr marL="60582" marR="60582" marT="30290" marB="30290"/>
                </a:tc>
                <a:tc>
                  <a:txBody>
                    <a:bodyPr/>
                    <a:lstStyle/>
                    <a:p>
                      <a:pPr algn="ctr"/>
                      <a:endParaRPr lang="en-US" sz="1300"/>
                    </a:p>
                    <a:p>
                      <a:pPr algn="ctr"/>
                      <a:endParaRPr lang="en-US" sz="1300"/>
                    </a:p>
                    <a:p>
                      <a:pPr algn="ctr"/>
                      <a:r>
                        <a:rPr lang="en-US" sz="1300"/>
                        <a:t>Deliverable</a:t>
                      </a:r>
                      <a:endParaRPr lang="en-US" sz="1300" b="1"/>
                    </a:p>
                  </a:txBody>
                  <a:tcPr marL="60582" marR="60582" marT="30290" marB="30290"/>
                </a:tc>
                <a:tc>
                  <a:txBody>
                    <a:bodyPr/>
                    <a:lstStyle/>
                    <a:p>
                      <a:pPr algn="ctr"/>
                      <a:endParaRPr lang="en-US" sz="1300" dirty="0"/>
                    </a:p>
                    <a:p>
                      <a:pPr algn="ctr"/>
                      <a:endParaRPr lang="en-US" sz="1300" dirty="0"/>
                    </a:p>
                    <a:p>
                      <a:pPr algn="ctr"/>
                      <a:r>
                        <a:rPr lang="en-US" sz="1300" dirty="0"/>
                        <a:t>Parameter Affected </a:t>
                      </a:r>
                      <a:endParaRPr lang="en-US" sz="1300" b="1" dirty="0"/>
                    </a:p>
                  </a:txBody>
                  <a:tcPr marL="60582" marR="60582" marT="30290" marB="30290"/>
                </a:tc>
                <a:extLst>
                  <a:ext uri="{0D108BD9-81ED-4DB2-BD59-A6C34878D82A}">
                    <a16:rowId xmlns:a16="http://schemas.microsoft.com/office/drawing/2014/main" val="10000"/>
                  </a:ext>
                </a:extLst>
              </a:tr>
              <a:tr h="849648">
                <a:tc>
                  <a:txBody>
                    <a:bodyPr/>
                    <a:lstStyle/>
                    <a:p>
                      <a:pPr>
                        <a:lnSpc>
                          <a:spcPct val="100000"/>
                        </a:lnSpc>
                      </a:pPr>
                      <a:r>
                        <a:rPr lang="en-US" sz="1300"/>
                        <a:t>         </a:t>
                      </a:r>
                    </a:p>
                    <a:p>
                      <a:pPr>
                        <a:lnSpc>
                          <a:spcPct val="100000"/>
                        </a:lnSpc>
                      </a:pPr>
                      <a:r>
                        <a:rPr lang="en-US" sz="1300"/>
                        <a:t>          </a:t>
                      </a:r>
                    </a:p>
                    <a:p>
                      <a:pPr algn="ctr">
                        <a:lnSpc>
                          <a:spcPct val="100000"/>
                        </a:lnSpc>
                      </a:pPr>
                      <a:r>
                        <a:rPr lang="en-US" sz="1300"/>
                        <a:t>  Accelerate</a:t>
                      </a:r>
                    </a:p>
                  </a:txBody>
                  <a:tcPr marL="60582" marR="60582" marT="30290" marB="30290"/>
                </a:tc>
                <a:tc>
                  <a:txBody>
                    <a:bodyPr/>
                    <a:lstStyle/>
                    <a:p>
                      <a:pPr>
                        <a:lnSpc>
                          <a:spcPct val="100000"/>
                        </a:lnSpc>
                        <a:buFont typeface="Arial"/>
                        <a:buChar char="•"/>
                      </a:pPr>
                      <a:r>
                        <a:rPr lang="en-US" sz="1300" dirty="0"/>
                        <a:t>Accelerates the process of classifying</a:t>
                      </a:r>
                      <a:r>
                        <a:rPr lang="en-US" sz="1300" baseline="0" dirty="0"/>
                        <a:t> the glasses according to its properties </a:t>
                      </a:r>
                      <a:endParaRPr lang="en-US" sz="1300" dirty="0"/>
                    </a:p>
                  </a:txBody>
                  <a:tcPr marL="60582" marR="60582" marT="30290" marB="30290"/>
                </a:tc>
                <a:tc>
                  <a:txBody>
                    <a:bodyPr/>
                    <a:lstStyle/>
                    <a:p>
                      <a:pPr>
                        <a:lnSpc>
                          <a:spcPct val="100000"/>
                        </a:lnSpc>
                        <a:buFont typeface="Arial"/>
                        <a:buChar char="•"/>
                      </a:pPr>
                      <a:r>
                        <a:rPr lang="en-US" sz="1300" dirty="0"/>
                        <a:t>Execution speed</a:t>
                      </a:r>
                      <a:r>
                        <a:rPr lang="en-US" sz="1300" baseline="0" dirty="0"/>
                        <a:t> of the process in the factory/company</a:t>
                      </a:r>
                      <a:endParaRPr lang="en-US" sz="1300" dirty="0">
                        <a:solidFill>
                          <a:srgbClr val="000000"/>
                        </a:solidFill>
                        <a:latin typeface="Constantia"/>
                      </a:endParaRPr>
                    </a:p>
                  </a:txBody>
                  <a:tcPr marL="60582" marR="60582" marT="30290" marB="30290"/>
                </a:tc>
                <a:extLst>
                  <a:ext uri="{0D108BD9-81ED-4DB2-BD59-A6C34878D82A}">
                    <a16:rowId xmlns:a16="http://schemas.microsoft.com/office/drawing/2014/main" val="10001"/>
                  </a:ext>
                </a:extLst>
              </a:tr>
              <a:tr h="837821">
                <a:tc>
                  <a:txBody>
                    <a:bodyPr/>
                    <a:lstStyle/>
                    <a:p>
                      <a:pPr>
                        <a:lnSpc>
                          <a:spcPct val="100000"/>
                        </a:lnSpc>
                      </a:pPr>
                      <a:r>
                        <a:rPr lang="en-US" sz="1300"/>
                        <a:t>            </a:t>
                      </a:r>
                    </a:p>
                    <a:p>
                      <a:pPr algn="ctr">
                        <a:lnSpc>
                          <a:spcPct val="100000"/>
                        </a:lnSpc>
                      </a:pPr>
                      <a:r>
                        <a:rPr lang="en-US" sz="1300"/>
                        <a:t> </a:t>
                      </a:r>
                    </a:p>
                    <a:p>
                      <a:pPr algn="ctr">
                        <a:lnSpc>
                          <a:spcPct val="100000"/>
                        </a:lnSpc>
                      </a:pPr>
                      <a:r>
                        <a:rPr lang="en-US" sz="1300"/>
                        <a:t> Analysis</a:t>
                      </a:r>
                    </a:p>
                  </a:txBody>
                  <a:tcPr marL="60582" marR="60582" marT="30290" marB="30290"/>
                </a:tc>
                <a:tc>
                  <a:txBody>
                    <a:bodyPr/>
                    <a:lstStyle/>
                    <a:p>
                      <a:pPr>
                        <a:lnSpc>
                          <a:spcPct val="100000"/>
                        </a:lnSpc>
                        <a:buFont typeface="Arial"/>
                        <a:buChar char="•"/>
                      </a:pPr>
                      <a:r>
                        <a:rPr lang="en-US" sz="1300" dirty="0"/>
                        <a:t>It analyses</a:t>
                      </a:r>
                      <a:r>
                        <a:rPr lang="en-US" sz="1300" baseline="0" dirty="0"/>
                        <a:t> the data using K-means clustering and forms a visual representation of the clusters.</a:t>
                      </a:r>
                      <a:endParaRPr lang="en-US" sz="1300" dirty="0"/>
                    </a:p>
                  </a:txBody>
                  <a:tcPr marL="60582" marR="60582" marT="30290" marB="30290"/>
                </a:tc>
                <a:tc>
                  <a:txBody>
                    <a:bodyPr/>
                    <a:lstStyle/>
                    <a:p>
                      <a:pPr>
                        <a:lnSpc>
                          <a:spcPct val="100000"/>
                        </a:lnSpc>
                        <a:buFont typeface="Arial"/>
                        <a:buChar char="•"/>
                      </a:pPr>
                      <a:r>
                        <a:rPr lang="en-US" sz="1300" dirty="0"/>
                        <a:t>Understanding and knowledge of the dataset</a:t>
                      </a:r>
                    </a:p>
                    <a:p>
                      <a:pPr>
                        <a:lnSpc>
                          <a:spcPct val="100000"/>
                        </a:lnSpc>
                      </a:pPr>
                      <a:endParaRPr lang="en-US" sz="1300" dirty="0"/>
                    </a:p>
                  </a:txBody>
                  <a:tcPr marL="60582" marR="60582" marT="30290" marB="30290"/>
                </a:tc>
                <a:extLst>
                  <a:ext uri="{0D108BD9-81ED-4DB2-BD59-A6C34878D82A}">
                    <a16:rowId xmlns:a16="http://schemas.microsoft.com/office/drawing/2014/main" val="10002"/>
                  </a:ext>
                </a:extLst>
              </a:tr>
              <a:tr h="1229921">
                <a:tc>
                  <a:txBody>
                    <a:bodyPr/>
                    <a:lstStyle/>
                    <a:p>
                      <a:pPr>
                        <a:lnSpc>
                          <a:spcPct val="100000"/>
                        </a:lnSpc>
                      </a:pPr>
                      <a:r>
                        <a:rPr lang="en-US" sz="1300" dirty="0"/>
                        <a:t>            </a:t>
                      </a:r>
                    </a:p>
                    <a:p>
                      <a:pPr>
                        <a:lnSpc>
                          <a:spcPct val="100000"/>
                        </a:lnSpc>
                      </a:pPr>
                      <a:r>
                        <a:rPr lang="en-US" sz="1300" dirty="0"/>
                        <a:t>       Actualize</a:t>
                      </a:r>
                    </a:p>
                  </a:txBody>
                  <a:tcPr marL="60582" marR="60582" marT="30290" marB="30290"/>
                </a:tc>
                <a:tc>
                  <a:txBody>
                    <a:bodyPr/>
                    <a:lstStyle/>
                    <a:p>
                      <a:pPr>
                        <a:lnSpc>
                          <a:spcPct val="100000"/>
                        </a:lnSpc>
                        <a:buFont typeface="Arial"/>
                        <a:buNone/>
                      </a:pPr>
                      <a:endParaRPr lang="en-US" sz="1300" dirty="0"/>
                    </a:p>
                    <a:p>
                      <a:pPr marL="285750" indent="-285750">
                        <a:lnSpc>
                          <a:spcPct val="100000"/>
                        </a:lnSpc>
                        <a:buFont typeface="Arial" panose="020B0604020202020204" pitchFamily="34" charset="0"/>
                        <a:buChar char="•"/>
                      </a:pPr>
                      <a:r>
                        <a:rPr lang="en-US" sz="1300" dirty="0"/>
                        <a:t>Implementation of the system</a:t>
                      </a:r>
                      <a:r>
                        <a:rPr lang="en-US" sz="1300" baseline="0" dirty="0"/>
                        <a:t> using the dataset</a:t>
                      </a:r>
                      <a:endParaRPr lang="en-US" sz="1300" dirty="0"/>
                    </a:p>
                  </a:txBody>
                  <a:tcPr marL="60582" marR="60582" marT="30290" marB="30290"/>
                </a:tc>
                <a:tc>
                  <a:txBody>
                    <a:bodyPr/>
                    <a:lstStyle/>
                    <a:p>
                      <a:pPr>
                        <a:lnSpc>
                          <a:spcPct val="100000"/>
                        </a:lnSpc>
                        <a:buFont typeface="Arial"/>
                        <a:buNone/>
                      </a:pPr>
                      <a:endParaRPr lang="en-US" sz="1300" dirty="0"/>
                    </a:p>
                    <a:p>
                      <a:pPr marL="285750" indent="-285750">
                        <a:lnSpc>
                          <a:spcPct val="100000"/>
                        </a:lnSpc>
                        <a:buFont typeface="Arial" panose="020B0604020202020204" pitchFamily="34" charset="0"/>
                        <a:buChar char="•"/>
                      </a:pPr>
                      <a:r>
                        <a:rPr lang="en-US" sz="1300"/>
                        <a:t>Project model</a:t>
                      </a:r>
                      <a:endParaRPr lang="en-US" sz="1300" dirty="0"/>
                    </a:p>
                    <a:p>
                      <a:pPr>
                        <a:lnSpc>
                          <a:spcPct val="100000"/>
                        </a:lnSpc>
                        <a:buFont typeface="Arial"/>
                        <a:buNone/>
                      </a:pPr>
                      <a:endParaRPr lang="en-US" sz="1300" dirty="0"/>
                    </a:p>
                  </a:txBody>
                  <a:tcPr marL="60582" marR="60582" marT="30290" marB="30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3612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USE CASE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7235" y="1369219"/>
            <a:ext cx="3189530" cy="3263504"/>
          </a:xfrm>
        </p:spPr>
      </p:pic>
    </p:spTree>
    <p:extLst>
      <p:ext uri="{BB962C8B-B14F-4D97-AF65-F5344CB8AC3E}">
        <p14:creationId xmlns:p14="http://schemas.microsoft.com/office/powerpoint/2010/main" val="105254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endParaRPr lang="en-IN"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9973" y="1369219"/>
            <a:ext cx="3184055" cy="3263504"/>
          </a:xfrm>
          <a:prstGeom prst="rect">
            <a:avLst/>
          </a:prstGeom>
          <a:noFill/>
          <a:ln>
            <a:noFill/>
          </a:ln>
        </p:spPr>
      </p:pic>
    </p:spTree>
    <p:extLst>
      <p:ext uri="{BB962C8B-B14F-4D97-AF65-F5344CB8AC3E}">
        <p14:creationId xmlns:p14="http://schemas.microsoft.com/office/powerpoint/2010/main" val="1283405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32" y="412581"/>
            <a:ext cx="7886700" cy="994172"/>
          </a:xfrm>
        </p:spPr>
        <p:txBody>
          <a:bodyPr>
            <a:normAutofit fontScale="90000"/>
          </a:bodyPr>
          <a:lstStyle/>
          <a:p>
            <a:r>
              <a:rPr lang="en-US" sz="4900" dirty="0"/>
              <a:t>SEQUENCE</a:t>
            </a:r>
            <a:r>
              <a:rPr lang="en-US" dirty="0"/>
              <a:t> DIAGRAM</a:t>
            </a:r>
            <a:br>
              <a:rPr lang="en-US" dirty="0"/>
            </a:b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704" y="1236017"/>
            <a:ext cx="4899922" cy="3228780"/>
          </a:xfrm>
          <a:prstGeom prst="rect">
            <a:avLst/>
          </a:prstGeom>
        </p:spPr>
      </p:pic>
    </p:spTree>
    <p:extLst>
      <p:ext uri="{BB962C8B-B14F-4D97-AF65-F5344CB8AC3E}">
        <p14:creationId xmlns:p14="http://schemas.microsoft.com/office/powerpoint/2010/main" val="2684844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3FFF0E-2E93-48C7-B3D5-0436CEAFB412}"/>
              </a:ext>
            </a:extLst>
          </p:cNvPr>
          <p:cNvSpPr>
            <a:spLocks noGrp="1"/>
          </p:cNvSpPr>
          <p:nvPr>
            <p:ph type="title"/>
          </p:nvPr>
        </p:nvSpPr>
        <p:spPr>
          <a:xfrm>
            <a:off x="647271" y="759003"/>
            <a:ext cx="2562119" cy="3596556"/>
          </a:xfrm>
        </p:spPr>
        <p:txBody>
          <a:bodyPr vert="horz" lIns="91440" tIns="45720" rIns="91440" bIns="45720" rtlCol="0" anchor="ctr">
            <a:normAutofit/>
          </a:bodyPr>
          <a:lstStyle/>
          <a:p>
            <a:r>
              <a:rPr lang="en-US" sz="4100">
                <a:solidFill>
                  <a:srgbClr val="FFFFFF"/>
                </a:solidFill>
              </a:rPr>
              <a:t>Application</a:t>
            </a:r>
          </a:p>
        </p:txBody>
      </p:sp>
      <p:graphicFrame>
        <p:nvGraphicFramePr>
          <p:cNvPr id="178" name="Table 178">
            <a:extLst>
              <a:ext uri="{FF2B5EF4-FFF2-40B4-BE49-F238E27FC236}">
                <a16:creationId xmlns:a16="http://schemas.microsoft.com/office/drawing/2014/main" id="{EC9142F7-0CD6-41AE-8A8F-F6EBC10B6DBD}"/>
              </a:ext>
            </a:extLst>
          </p:cNvPr>
          <p:cNvGraphicFramePr>
            <a:graphicFrameLocks noGrp="1"/>
          </p:cNvGraphicFramePr>
          <p:nvPr>
            <p:extLst>
              <p:ext uri="{D42A27DB-BD31-4B8C-83A1-F6EECF244321}">
                <p14:modId xmlns:p14="http://schemas.microsoft.com/office/powerpoint/2010/main" val="677802777"/>
              </p:ext>
            </p:extLst>
          </p:nvPr>
        </p:nvGraphicFramePr>
        <p:xfrm>
          <a:off x="3768810" y="386148"/>
          <a:ext cx="5120640" cy="4334208"/>
        </p:xfrm>
        <a:graphic>
          <a:graphicData uri="http://schemas.openxmlformats.org/drawingml/2006/table">
            <a:tbl>
              <a:tblPr firstRow="1" bandRow="1">
                <a:tableStyleId>{5C22544A-7EE6-4342-B048-85BDC9FD1C3A}</a:tableStyleId>
              </a:tblPr>
              <a:tblGrid>
                <a:gridCol w="5120640">
                  <a:extLst>
                    <a:ext uri="{9D8B030D-6E8A-4147-A177-3AD203B41FA5}">
                      <a16:colId xmlns:a16="http://schemas.microsoft.com/office/drawing/2014/main" val="727710112"/>
                    </a:ext>
                  </a:extLst>
                </a:gridCol>
              </a:tblGrid>
              <a:tr h="1083552">
                <a:tc>
                  <a:txBody>
                    <a:bodyPr/>
                    <a:lstStyle/>
                    <a:p>
                      <a:endParaRPr lang="en-US"/>
                    </a:p>
                  </a:txBody>
                  <a:tcPr/>
                </a:tc>
                <a:extLst>
                  <a:ext uri="{0D108BD9-81ED-4DB2-BD59-A6C34878D82A}">
                    <a16:rowId xmlns:a16="http://schemas.microsoft.com/office/drawing/2014/main" val="446882581"/>
                  </a:ext>
                </a:extLst>
              </a:tr>
              <a:tr h="1083552">
                <a:tc>
                  <a:txBody>
                    <a:bodyPr/>
                    <a:lstStyle/>
                    <a:p>
                      <a:endParaRPr lang="en-US"/>
                    </a:p>
                  </a:txBody>
                  <a:tcPr/>
                </a:tc>
                <a:extLst>
                  <a:ext uri="{0D108BD9-81ED-4DB2-BD59-A6C34878D82A}">
                    <a16:rowId xmlns:a16="http://schemas.microsoft.com/office/drawing/2014/main" val="3492973579"/>
                  </a:ext>
                </a:extLst>
              </a:tr>
              <a:tr h="1083552">
                <a:tc>
                  <a:txBody>
                    <a:bodyPr/>
                    <a:lstStyle/>
                    <a:p>
                      <a:pPr marL="0" algn="l" defTabSz="914400" rtl="0" eaLnBrk="1" latinLnBrk="0" hangingPunct="1"/>
                      <a:endParaRPr lang="en-US" sz="1800" b="1" kern="1200">
                        <a:solidFill>
                          <a:schemeClr val="lt1"/>
                        </a:solidFill>
                        <a:latin typeface="+mn-lt"/>
                        <a:ea typeface="+mn-ea"/>
                        <a:cs typeface="+mn-cs"/>
                      </a:endParaRPr>
                    </a:p>
                  </a:txBody>
                  <a:tcPr/>
                </a:tc>
                <a:extLst>
                  <a:ext uri="{0D108BD9-81ED-4DB2-BD59-A6C34878D82A}">
                    <a16:rowId xmlns:a16="http://schemas.microsoft.com/office/drawing/2014/main" val="3698290299"/>
                  </a:ext>
                </a:extLst>
              </a:tr>
              <a:tr h="1083552">
                <a:tc>
                  <a:txBody>
                    <a:bodyPr/>
                    <a:lstStyle/>
                    <a:p>
                      <a:endParaRPr lang="en-US"/>
                    </a:p>
                  </a:txBody>
                  <a:tcPr/>
                </a:tc>
                <a:extLst>
                  <a:ext uri="{0D108BD9-81ED-4DB2-BD59-A6C34878D82A}">
                    <a16:rowId xmlns:a16="http://schemas.microsoft.com/office/drawing/2014/main" val="2831405222"/>
                  </a:ext>
                </a:extLst>
              </a:tr>
            </a:tbl>
          </a:graphicData>
        </a:graphic>
      </p:graphicFrame>
      <p:pic>
        <p:nvPicPr>
          <p:cNvPr id="180" name="Graphic 180" descr="Picnic table">
            <a:extLst>
              <a:ext uri="{FF2B5EF4-FFF2-40B4-BE49-F238E27FC236}">
                <a16:creationId xmlns:a16="http://schemas.microsoft.com/office/drawing/2014/main" id="{955A500B-BDC2-46FE-AD2E-3986D6F798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22124" y="662631"/>
            <a:ext cx="443300" cy="451023"/>
          </a:xfrm>
          <a:prstGeom prst="rect">
            <a:avLst/>
          </a:prstGeom>
        </p:spPr>
      </p:pic>
      <p:pic>
        <p:nvPicPr>
          <p:cNvPr id="182" name="Graphic 182" descr="Electrician">
            <a:extLst>
              <a:ext uri="{FF2B5EF4-FFF2-40B4-BE49-F238E27FC236}">
                <a16:creationId xmlns:a16="http://schemas.microsoft.com/office/drawing/2014/main" id="{CA78042A-AB48-43F0-9B75-305AA8BACE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2124" y="1767016"/>
            <a:ext cx="489637" cy="489637"/>
          </a:xfrm>
          <a:prstGeom prst="rect">
            <a:avLst/>
          </a:prstGeom>
        </p:spPr>
      </p:pic>
      <p:pic>
        <p:nvPicPr>
          <p:cNvPr id="184" name="Graphic 184" descr="Microscope">
            <a:extLst>
              <a:ext uri="{FF2B5EF4-FFF2-40B4-BE49-F238E27FC236}">
                <a16:creationId xmlns:a16="http://schemas.microsoft.com/office/drawing/2014/main" id="{A6740030-A0B5-4813-AD69-17B90C780D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2124" y="2825063"/>
            <a:ext cx="489637" cy="474191"/>
          </a:xfrm>
          <a:prstGeom prst="rect">
            <a:avLst/>
          </a:prstGeom>
        </p:spPr>
      </p:pic>
      <p:pic>
        <p:nvPicPr>
          <p:cNvPr id="186" name="Graphic 186" descr="Wheelbarrow">
            <a:extLst>
              <a:ext uri="{FF2B5EF4-FFF2-40B4-BE49-F238E27FC236}">
                <a16:creationId xmlns:a16="http://schemas.microsoft.com/office/drawing/2014/main" id="{4F8B5B56-8B94-4A49-8B46-44861C616A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2124" y="3852219"/>
            <a:ext cx="435578" cy="451023"/>
          </a:xfrm>
          <a:prstGeom prst="rect">
            <a:avLst/>
          </a:prstGeom>
        </p:spPr>
      </p:pic>
      <p:sp>
        <p:nvSpPr>
          <p:cNvPr id="188" name="TextBox 187">
            <a:extLst>
              <a:ext uri="{FF2B5EF4-FFF2-40B4-BE49-F238E27FC236}">
                <a16:creationId xmlns:a16="http://schemas.microsoft.com/office/drawing/2014/main" id="{724C9D3F-5F54-4A22-89CA-6802E6418A41}"/>
              </a:ext>
            </a:extLst>
          </p:cNvPr>
          <p:cNvSpPr txBox="1"/>
          <p:nvPr/>
        </p:nvSpPr>
        <p:spPr>
          <a:xfrm>
            <a:off x="4837669" y="798554"/>
            <a:ext cx="2998059"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Interior design and furniture</a:t>
            </a:r>
          </a:p>
        </p:txBody>
      </p:sp>
      <p:sp>
        <p:nvSpPr>
          <p:cNvPr id="189" name="TextBox 188">
            <a:extLst>
              <a:ext uri="{FF2B5EF4-FFF2-40B4-BE49-F238E27FC236}">
                <a16:creationId xmlns:a16="http://schemas.microsoft.com/office/drawing/2014/main" id="{CF6781EA-AA8E-49AD-ADF1-FEEF56F6D41E}"/>
              </a:ext>
            </a:extLst>
          </p:cNvPr>
          <p:cNvSpPr txBox="1"/>
          <p:nvPr/>
        </p:nvSpPr>
        <p:spPr>
          <a:xfrm>
            <a:off x="4837671" y="1640359"/>
            <a:ext cx="35386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Fiber optic cables(phones, TV ,computers: to carry information)</a:t>
            </a:r>
          </a:p>
        </p:txBody>
      </p:sp>
      <p:sp>
        <p:nvSpPr>
          <p:cNvPr id="190" name="TextBox 189">
            <a:extLst>
              <a:ext uri="{FF2B5EF4-FFF2-40B4-BE49-F238E27FC236}">
                <a16:creationId xmlns:a16="http://schemas.microsoft.com/office/drawing/2014/main" id="{33759F21-23B4-462B-85E9-B75E74601524}"/>
              </a:ext>
            </a:extLst>
          </p:cNvPr>
          <p:cNvSpPr txBox="1"/>
          <p:nvPr/>
        </p:nvSpPr>
        <p:spPr>
          <a:xfrm>
            <a:off x="4837671" y="286058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Biotechnology</a:t>
            </a:r>
          </a:p>
        </p:txBody>
      </p:sp>
      <p:sp>
        <p:nvSpPr>
          <p:cNvPr id="191" name="TextBox 190">
            <a:extLst>
              <a:ext uri="{FF2B5EF4-FFF2-40B4-BE49-F238E27FC236}">
                <a16:creationId xmlns:a16="http://schemas.microsoft.com/office/drawing/2014/main" id="{A8B3B6D4-473F-4065-8A97-5E23C4EEB703}"/>
              </a:ext>
            </a:extLst>
          </p:cNvPr>
          <p:cNvSpPr txBox="1"/>
          <p:nvPr/>
        </p:nvSpPr>
        <p:spPr>
          <a:xfrm>
            <a:off x="4841532" y="396111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Automobile and transport</a:t>
            </a:r>
          </a:p>
        </p:txBody>
      </p:sp>
    </p:spTree>
    <p:extLst>
      <p:ext uri="{BB962C8B-B14F-4D97-AF65-F5344CB8AC3E}">
        <p14:creationId xmlns:p14="http://schemas.microsoft.com/office/powerpoint/2010/main" val="3483225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630273" y="329413"/>
            <a:ext cx="2397760" cy="795787"/>
          </a:xfrm>
          <a:prstGeom prst="rect">
            <a:avLst/>
          </a:prstGeom>
        </p:spPr>
        <p:txBody>
          <a:bodyPr spcFirstLastPara="1" vert="horz" lIns="91440" tIns="45720" rIns="91440" bIns="45720" rtlCol="0" anchor="t" anchorCtr="0">
            <a:normAutofit/>
          </a:bodyPr>
          <a:lstStyle/>
          <a:p>
            <a:pPr marL="0" lvl="0" indent="0" algn="ctr">
              <a:spcBef>
                <a:spcPct val="0"/>
              </a:spcBef>
              <a:spcAft>
                <a:spcPts val="0"/>
              </a:spcAft>
            </a:pPr>
            <a:r>
              <a:rPr lang="en-US" sz="3700" kern="1200" dirty="0">
                <a:latin typeface="Times New Roman"/>
                <a:cs typeface="Times New Roman"/>
                <a:sym typeface="Times New Roman"/>
              </a:rPr>
              <a:t>Conclusion</a:t>
            </a:r>
          </a:p>
        </p:txBody>
      </p:sp>
      <p:sp>
        <p:nvSpPr>
          <p:cNvPr id="3" name="Rectangle 2"/>
          <p:cNvSpPr/>
          <p:nvPr/>
        </p:nvSpPr>
        <p:spPr>
          <a:xfrm>
            <a:off x="3682824" y="494579"/>
            <a:ext cx="4830553" cy="4247317"/>
          </a:xfrm>
          <a:prstGeom prst="rect">
            <a:avLst/>
          </a:prstGeom>
        </p:spPr>
        <p:txBody>
          <a:bodyPr wrap="square">
            <a:spAutoFit/>
          </a:bodyPr>
          <a:lstStyle/>
          <a:p>
            <a:r>
              <a:rPr lang="en-US" sz="1800" dirty="0">
                <a:latin typeface="Calibri" pitchFamily="34" charset="0"/>
                <a:ea typeface="Cambria" pitchFamily="18" charset="0"/>
                <a:cs typeface="Calibri" pitchFamily="34" charset="0"/>
              </a:rPr>
              <a:t>•We have created a system that can take input from the user about various attributes which are basically properties of the glass. These readings are then successfully classified according to the various categories of the glass.</a:t>
            </a:r>
          </a:p>
          <a:p>
            <a:endParaRPr lang="en-US" sz="1800" dirty="0">
              <a:latin typeface="Calibri" pitchFamily="34" charset="0"/>
              <a:ea typeface="Cambria" pitchFamily="18" charset="0"/>
              <a:cs typeface="Calibri" pitchFamily="34" charset="0"/>
            </a:endParaRPr>
          </a:p>
          <a:p>
            <a:r>
              <a:rPr lang="en-US" sz="1800" dirty="0">
                <a:latin typeface="Calibri" pitchFamily="34" charset="0"/>
                <a:ea typeface="Cambria" pitchFamily="18" charset="0"/>
                <a:cs typeface="Calibri" pitchFamily="34" charset="0"/>
              </a:rPr>
              <a:t>•Testing is performed which makes sure that the expected and actual results are a match for every single module. Different types such as unit testing, functional testing etc. are performed to make the project defect-free. </a:t>
            </a:r>
          </a:p>
          <a:p>
            <a:endParaRPr lang="en-US" sz="1800" dirty="0">
              <a:latin typeface="Calibri" pitchFamily="34" charset="0"/>
              <a:ea typeface="Cambria" pitchFamily="18" charset="0"/>
              <a:cs typeface="Calibri" pitchFamily="34" charset="0"/>
            </a:endParaRPr>
          </a:p>
          <a:p>
            <a:r>
              <a:rPr lang="en-US" sz="1800" dirty="0">
                <a:latin typeface="Calibri" pitchFamily="34" charset="0"/>
                <a:ea typeface="Cambria" pitchFamily="18" charset="0"/>
                <a:cs typeface="Calibri" pitchFamily="34" charset="0"/>
              </a:rPr>
              <a:t>•As a concluding point, given the values of the attributes, the algorithm has been trained to correctly predict the type of glass..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0" y="1543050"/>
            <a:ext cx="9372600" cy="1542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2"/>
              </a:buClr>
              <a:buSzPts val="3600"/>
              <a:buFont typeface="Times New Roman"/>
              <a:buNone/>
            </a:pPr>
            <a:r>
              <a:rPr lang="en-GB" sz="3600" b="1">
                <a:solidFill>
                  <a:srgbClr val="A64D79"/>
                </a:solidFill>
                <a:latin typeface="Times New Roman"/>
                <a:ea typeface="Times New Roman"/>
                <a:cs typeface="Times New Roman"/>
                <a:sym typeface="Times New Roman"/>
              </a:rPr>
              <a:t>ANY QUESTIONS?</a:t>
            </a:r>
            <a:endParaRPr>
              <a:solidFill>
                <a:srgbClr val="A64D7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b="0" i="0" kern="1200">
                <a:solidFill>
                  <a:schemeClr val="tx1"/>
                </a:solidFill>
                <a:latin typeface="+mj-lt"/>
                <a:ea typeface="+mj-ea"/>
                <a:cs typeface="+mj-cs"/>
                <a:sym typeface="Times New Roman"/>
              </a:rPr>
              <a:t>Introduction</a:t>
            </a:r>
          </a:p>
        </p:txBody>
      </p:sp>
      <p:graphicFrame>
        <p:nvGraphicFramePr>
          <p:cNvPr id="70" name="Google Shape;68;p15">
            <a:extLst>
              <a:ext uri="{FF2B5EF4-FFF2-40B4-BE49-F238E27FC236}">
                <a16:creationId xmlns:a16="http://schemas.microsoft.com/office/drawing/2014/main" id="{41F0CAEF-83DE-4E06-B006-60417B91C0E4}"/>
              </a:ext>
            </a:extLst>
          </p:cNvPr>
          <p:cNvGraphicFramePr/>
          <p:nvPr>
            <p:extLst>
              <p:ext uri="{D42A27DB-BD31-4B8C-83A1-F6EECF244321}">
                <p14:modId xmlns:p14="http://schemas.microsoft.com/office/powerpoint/2010/main" val="1538456022"/>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BE9E-2E21-414C-A847-8E460678D6DF}"/>
              </a:ext>
            </a:extLst>
          </p:cNvPr>
          <p:cNvSpPr>
            <a:spLocks noGrp="1"/>
          </p:cNvSpPr>
          <p:nvPr>
            <p:ph type="title"/>
          </p:nvPr>
        </p:nvSpPr>
        <p:spPr/>
        <p:txBody>
          <a:bodyPr/>
          <a:lstStyle/>
          <a:p>
            <a:r>
              <a:rPr lang="en-GB">
                <a:cs typeface="Calibri Light"/>
              </a:rPr>
              <a:t>References</a:t>
            </a:r>
            <a:endParaRPr lang="en-GB"/>
          </a:p>
        </p:txBody>
      </p:sp>
      <p:sp>
        <p:nvSpPr>
          <p:cNvPr id="3" name="Text Placeholder 2">
            <a:extLst>
              <a:ext uri="{FF2B5EF4-FFF2-40B4-BE49-F238E27FC236}">
                <a16:creationId xmlns:a16="http://schemas.microsoft.com/office/drawing/2014/main" id="{8F53C77A-B3EE-4FE4-B03A-AB300936CC8A}"/>
              </a:ext>
            </a:extLst>
          </p:cNvPr>
          <p:cNvSpPr>
            <a:spLocks noGrp="1"/>
          </p:cNvSpPr>
          <p:nvPr>
            <p:ph type="body" idx="1"/>
          </p:nvPr>
        </p:nvSpPr>
        <p:spPr/>
        <p:txBody>
          <a:bodyPr/>
          <a:lstStyle/>
          <a:p>
            <a:r>
              <a:rPr lang="en-US" sz="1400" dirty="0"/>
              <a:t> </a:t>
            </a:r>
            <a:r>
              <a:rPr lang="en-US" sz="1400" u="sng" dirty="0">
                <a:hlinkClick r:id="rId2"/>
              </a:rPr>
              <a:t>https://archive.ics.uci.edu/ml/datasets/Glass+Identification</a:t>
            </a:r>
            <a:endParaRPr lang="en-US" sz="1400" u="sng" dirty="0"/>
          </a:p>
          <a:p>
            <a:pPr marL="114300" indent="0">
              <a:buNone/>
            </a:pPr>
            <a:endParaRPr lang="en-IN" sz="1400" dirty="0"/>
          </a:p>
          <a:p>
            <a:r>
              <a:rPr lang="en-US" sz="1400" u="sng" dirty="0">
                <a:hlinkClick r:id="rId3"/>
              </a:rPr>
              <a:t> https://www.kaggle.com/yundoou/knn-precision-rate-grows-from-72-to-92/data</a:t>
            </a:r>
            <a:r>
              <a:rPr lang="en-US" sz="1400" dirty="0"/>
              <a:t> </a:t>
            </a:r>
          </a:p>
          <a:p>
            <a:endParaRPr lang="en-IN" sz="1400" dirty="0"/>
          </a:p>
          <a:p>
            <a:r>
              <a:rPr lang="en-US" sz="1400" dirty="0"/>
              <a:t> </a:t>
            </a:r>
            <a:r>
              <a:rPr lang="en-US" sz="1400" u="sng" dirty="0">
                <a:hlinkClick r:id="rId4"/>
              </a:rPr>
              <a:t>https://sites.google.com/site/dataclusteringalgorithms/k-means-clustering-algorithm</a:t>
            </a:r>
            <a:endParaRPr lang="en-US" sz="1400" u="sng" dirty="0"/>
          </a:p>
          <a:p>
            <a:endParaRPr lang="en-IN" sz="1400" dirty="0"/>
          </a:p>
          <a:p>
            <a:r>
              <a:rPr lang="en-US" sz="1400" dirty="0"/>
              <a:t> </a:t>
            </a:r>
            <a:r>
              <a:rPr lang="en-US" sz="1400" u="sng" dirty="0">
                <a:hlinkClick r:id="rId5"/>
              </a:rPr>
              <a:t>https://www.glassallianceeurope.eu/en/applications</a:t>
            </a:r>
            <a:endParaRPr lang="en-US" sz="1400" u="sng" dirty="0"/>
          </a:p>
          <a:p>
            <a:endParaRPr lang="en-IN" sz="1400" dirty="0"/>
          </a:p>
          <a:p>
            <a:r>
              <a:rPr lang="en-US" sz="1400" dirty="0"/>
              <a:t> https://www.schaeferglas.com/news/classification-glass/</a:t>
            </a:r>
            <a:endParaRPr lang="en-IN" sz="1400" b="1" dirty="0"/>
          </a:p>
          <a:p>
            <a:endParaRPr lang="en-GB" sz="1400" dirty="0">
              <a:cs typeface="Calibri"/>
            </a:endParaRPr>
          </a:p>
        </p:txBody>
      </p:sp>
    </p:spTree>
    <p:extLst>
      <p:ext uri="{BB962C8B-B14F-4D97-AF65-F5344CB8AC3E}">
        <p14:creationId xmlns:p14="http://schemas.microsoft.com/office/powerpoint/2010/main" val="3552482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521500" y="1619250"/>
            <a:ext cx="8001000" cy="1905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GB" sz="4800" b="1">
                <a:solidFill>
                  <a:srgbClr val="A64D79"/>
                </a:solidFill>
                <a:latin typeface="Times New Roman"/>
                <a:ea typeface="Times New Roman"/>
                <a:cs typeface="Times New Roman"/>
                <a:sym typeface="Times New Roman"/>
              </a:rPr>
              <a:t>THANK</a:t>
            </a:r>
            <a:r>
              <a:rPr lang="en-GB" sz="4800" b="1">
                <a:solidFill>
                  <a:srgbClr val="A64D79"/>
                </a:solidFill>
                <a:latin typeface="Calibri"/>
                <a:ea typeface="Calibri"/>
                <a:cs typeface="Calibri"/>
                <a:sym typeface="Calibri"/>
              </a:rPr>
              <a:t> </a:t>
            </a:r>
            <a:r>
              <a:rPr lang="en-GB" sz="4800" b="1">
                <a:solidFill>
                  <a:srgbClr val="A64D79"/>
                </a:solidFill>
                <a:latin typeface="Times New Roman"/>
                <a:ea typeface="Times New Roman"/>
                <a:cs typeface="Times New Roman"/>
                <a:sym typeface="Times New Roman"/>
              </a:rPr>
              <a:t>YOU</a:t>
            </a:r>
            <a:r>
              <a:rPr lang="en-GB" sz="4800" b="1">
                <a:solidFill>
                  <a:srgbClr val="A64D79"/>
                </a:solidFill>
                <a:latin typeface="Calibri"/>
                <a:ea typeface="Calibri"/>
                <a:cs typeface="Calibri"/>
                <a:sym typeface="Calibri"/>
              </a:rPr>
              <a:t>!</a:t>
            </a:r>
            <a:endParaRPr sz="3300">
              <a:solidFill>
                <a:srgbClr val="A64D79"/>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BA6F4-180A-4C6A-9A8A-5AFAD22A9D03}"/>
              </a:ext>
            </a:extLst>
          </p:cNvPr>
          <p:cNvSpPr>
            <a:spLocks noGrp="1"/>
          </p:cNvSpPr>
          <p:nvPr>
            <p:ph type="title"/>
          </p:nvPr>
        </p:nvSpPr>
        <p:spPr>
          <a:xfrm>
            <a:off x="628650" y="722907"/>
            <a:ext cx="2620771" cy="3697685"/>
          </a:xfrm>
        </p:spPr>
        <p:txBody>
          <a:bodyPr>
            <a:normAutofit/>
          </a:bodyPr>
          <a:lstStyle/>
          <a:p>
            <a:pPr algn="r"/>
            <a:r>
              <a:rPr lang="en-GB" sz="4100">
                <a:solidFill>
                  <a:schemeClr val="accent1"/>
                </a:solidFill>
                <a:cs typeface="Calibri Light"/>
              </a:rPr>
              <a:t>Motivation</a:t>
            </a:r>
            <a:endParaRPr lang="en-GB" sz="410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8354B9-F46D-4CC2-B1F9-9BC4CE452DB4}"/>
              </a:ext>
            </a:extLst>
          </p:cNvPr>
          <p:cNvSpPr>
            <a:spLocks noGrp="1"/>
          </p:cNvSpPr>
          <p:nvPr>
            <p:ph idx="1"/>
          </p:nvPr>
        </p:nvSpPr>
        <p:spPr>
          <a:xfrm>
            <a:off x="3732023" y="722907"/>
            <a:ext cx="4783327" cy="3697685"/>
          </a:xfrm>
        </p:spPr>
        <p:txBody>
          <a:bodyPr vert="horz" lIns="91440" tIns="45720" rIns="91440" bIns="45720" rtlCol="0" anchor="ctr">
            <a:normAutofit/>
          </a:bodyPr>
          <a:lstStyle/>
          <a:p>
            <a:pPr>
              <a:spcBef>
                <a:spcPts val="0"/>
              </a:spcBef>
              <a:spcAft>
                <a:spcPts val="600"/>
              </a:spcAft>
            </a:pPr>
            <a:r>
              <a:rPr lang="en-US" sz="1800" dirty="0">
                <a:ea typeface="+mn-lt"/>
                <a:cs typeface="+mn-lt"/>
              </a:rPr>
              <a:t>The main issue: it is hard to determine the category of the glass which can answer what sort of glass is suitable for what purpose scientifically</a:t>
            </a:r>
          </a:p>
          <a:p>
            <a:pPr>
              <a:spcBef>
                <a:spcPts val="0"/>
              </a:spcBef>
              <a:spcAft>
                <a:spcPts val="600"/>
              </a:spcAft>
            </a:pPr>
            <a:r>
              <a:rPr lang="en-US" sz="1800" dirty="0">
                <a:ea typeface="+mn-lt"/>
                <a:cs typeface="+mn-lt"/>
              </a:rPr>
              <a:t>To the type of glass in which the data points are separated into several classes to predict the classification.</a:t>
            </a:r>
          </a:p>
          <a:p>
            <a:pPr>
              <a:spcBef>
                <a:spcPts val="0"/>
              </a:spcBef>
              <a:spcAft>
                <a:spcPts val="600"/>
              </a:spcAft>
            </a:pPr>
            <a:r>
              <a:rPr lang="en-US" sz="1800" dirty="0">
                <a:ea typeface="+mn-lt"/>
                <a:cs typeface="+mn-lt"/>
              </a:rPr>
              <a:t>To test different models using methods such as unit testing and functional testing have shown capable methods of testing.</a:t>
            </a:r>
          </a:p>
        </p:txBody>
      </p:sp>
    </p:spTree>
    <p:extLst>
      <p:ext uri="{BB962C8B-B14F-4D97-AF65-F5344CB8AC3E}">
        <p14:creationId xmlns:p14="http://schemas.microsoft.com/office/powerpoint/2010/main" val="1317498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B1537-D06F-461C-B03D-D763BDD94588}"/>
              </a:ext>
            </a:extLst>
          </p:cNvPr>
          <p:cNvSpPr>
            <a:spLocks noGrp="1"/>
          </p:cNvSpPr>
          <p:nvPr>
            <p:ph type="title"/>
          </p:nvPr>
        </p:nvSpPr>
        <p:spPr>
          <a:xfrm>
            <a:off x="628650" y="722907"/>
            <a:ext cx="2620771" cy="3697685"/>
          </a:xfrm>
        </p:spPr>
        <p:txBody>
          <a:bodyPr vert="horz" lIns="91440" tIns="45720" rIns="91440" bIns="45720" rtlCol="0" anchor="ctr">
            <a:normAutofit/>
          </a:bodyPr>
          <a:lstStyle/>
          <a:p>
            <a:pPr algn="r">
              <a:spcBef>
                <a:spcPct val="0"/>
              </a:spcBef>
            </a:pPr>
            <a:r>
              <a:rPr lang="en-US" kern="1200">
                <a:solidFill>
                  <a:schemeClr val="accent1"/>
                </a:solidFill>
                <a:latin typeface="+mj-lt"/>
                <a:ea typeface="+mj-ea"/>
                <a:cs typeface="+mj-cs"/>
              </a:rPr>
              <a:t>Problem Definition</a:t>
            </a:r>
          </a:p>
        </p:txBody>
      </p:sp>
      <p:cxnSp>
        <p:nvCxnSpPr>
          <p:cNvPr id="6"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35EACC0-5838-4684-83EC-AF4BE96CEDC5}"/>
              </a:ext>
            </a:extLst>
          </p:cNvPr>
          <p:cNvSpPr>
            <a:spLocks noGrp="1"/>
          </p:cNvSpPr>
          <p:nvPr>
            <p:ph type="body" idx="1"/>
          </p:nvPr>
        </p:nvSpPr>
        <p:spPr>
          <a:xfrm>
            <a:off x="3732023" y="722907"/>
            <a:ext cx="4783327" cy="3697685"/>
          </a:xfrm>
        </p:spPr>
        <p:txBody>
          <a:bodyPr vert="horz" lIns="91440" tIns="45720" rIns="91440" bIns="45720" rtlCol="0" anchor="ctr">
            <a:normAutofit/>
          </a:bodyPr>
          <a:lstStyle/>
          <a:p>
            <a:pPr indent="-228600">
              <a:spcAft>
                <a:spcPts val="600"/>
              </a:spcAft>
              <a:buFont typeface="Arial" panose="020B0604020202020204" pitchFamily="34" charset="0"/>
              <a:buChar char="•"/>
            </a:pPr>
            <a:endParaRPr lang="en-US" sz="1800" dirty="0">
              <a:cs typeface="Calibri"/>
            </a:endParaRPr>
          </a:p>
          <a:p>
            <a:pPr indent="-228600">
              <a:spcAft>
                <a:spcPts val="600"/>
              </a:spcAft>
              <a:buFont typeface="Arial" panose="020B0604020202020204" pitchFamily="34" charset="0"/>
              <a:buChar char="•"/>
            </a:pPr>
            <a:r>
              <a:rPr lang="en-US" sz="1800" dirty="0">
                <a:ea typeface="+mn-lt"/>
                <a:cs typeface="+mn-lt"/>
              </a:rPr>
              <a:t>To derive rules to classify the glass into its suitable types using KNN classification algorithm and use K means clustering .</a:t>
            </a:r>
          </a:p>
          <a:p>
            <a:pPr indent="-228600">
              <a:spcAft>
                <a:spcPts val="600"/>
              </a:spcAft>
              <a:buFont typeface="Arial" panose="020B0604020202020204" pitchFamily="34" charset="0"/>
              <a:buChar char="•"/>
            </a:pPr>
            <a:r>
              <a:rPr lang="en-US" sz="1800" dirty="0">
                <a:ea typeface="+mn-lt"/>
                <a:cs typeface="+mn-lt"/>
              </a:rPr>
              <a:t>We also intend to perform unit testing and selenium testing on our model</a:t>
            </a:r>
            <a:endParaRPr lang="en-US" sz="1800" dirty="0">
              <a:cs typeface="Calibri"/>
            </a:endParaRPr>
          </a:p>
        </p:txBody>
      </p:sp>
    </p:spTree>
    <p:extLst>
      <p:ext uri="{BB962C8B-B14F-4D97-AF65-F5344CB8AC3E}">
        <p14:creationId xmlns:p14="http://schemas.microsoft.com/office/powerpoint/2010/main" val="299653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kern="1200" dirty="0">
                <a:solidFill>
                  <a:schemeClr val="tx1"/>
                </a:solidFill>
                <a:latin typeface="+mj-lt"/>
                <a:ea typeface="+mj-ea"/>
                <a:cs typeface="+mj-cs"/>
                <a:sym typeface="Times New Roman"/>
              </a:rPr>
              <a:t>Objectives</a:t>
            </a:r>
          </a:p>
        </p:txBody>
      </p:sp>
      <p:pic>
        <p:nvPicPr>
          <p:cNvPr id="81" name="Graphic 81" descr="Bar chart">
            <a:extLst>
              <a:ext uri="{FF2B5EF4-FFF2-40B4-BE49-F238E27FC236}">
                <a16:creationId xmlns:a16="http://schemas.microsoft.com/office/drawing/2014/main" id="{F3AC0012-9120-4C3E-B627-F5D7B46F2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7307" y="1810393"/>
            <a:ext cx="844894" cy="844894"/>
          </a:xfrm>
          <a:prstGeom prst="rect">
            <a:avLst/>
          </a:prstGeom>
        </p:spPr>
      </p:pic>
      <p:pic>
        <p:nvPicPr>
          <p:cNvPr id="101" name="Graphic 101" descr="Martini">
            <a:extLst>
              <a:ext uri="{FF2B5EF4-FFF2-40B4-BE49-F238E27FC236}">
                <a16:creationId xmlns:a16="http://schemas.microsoft.com/office/drawing/2014/main" id="{7518CACC-91B6-4A62-867F-6084B743D1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9128" y="1818433"/>
            <a:ext cx="849019" cy="841296"/>
          </a:xfrm>
          <a:prstGeom prst="rect">
            <a:avLst/>
          </a:prstGeom>
        </p:spPr>
      </p:pic>
      <p:pic>
        <p:nvPicPr>
          <p:cNvPr id="103" name="Graphic 103" descr="Questions">
            <a:extLst>
              <a:ext uri="{FF2B5EF4-FFF2-40B4-BE49-F238E27FC236}">
                <a16:creationId xmlns:a16="http://schemas.microsoft.com/office/drawing/2014/main" id="{964DDC88-6EC3-414F-9CA8-BA6AD0EDBC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10963" y="1863502"/>
            <a:ext cx="1146088" cy="794746"/>
          </a:xfrm>
          <a:prstGeom prst="rect">
            <a:avLst/>
          </a:prstGeom>
        </p:spPr>
      </p:pic>
      <p:pic>
        <p:nvPicPr>
          <p:cNvPr id="2" name="Graphic 2" descr="Handshake">
            <a:extLst>
              <a:ext uri="{FF2B5EF4-FFF2-40B4-BE49-F238E27FC236}">
                <a16:creationId xmlns:a16="http://schemas.microsoft.com/office/drawing/2014/main" id="{66550C2A-4803-4FFC-923C-15187F0940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1846" y="1865088"/>
            <a:ext cx="914400" cy="929846"/>
          </a:xfrm>
          <a:prstGeom prst="rect">
            <a:avLst/>
          </a:prstGeom>
        </p:spPr>
      </p:pic>
      <p:sp>
        <p:nvSpPr>
          <p:cNvPr id="4" name="TextBox 3">
            <a:extLst>
              <a:ext uri="{FF2B5EF4-FFF2-40B4-BE49-F238E27FC236}">
                <a16:creationId xmlns:a16="http://schemas.microsoft.com/office/drawing/2014/main" id="{3E30992B-0C0A-49F0-BC8F-CDD7D366F15C}"/>
              </a:ext>
            </a:extLst>
          </p:cNvPr>
          <p:cNvSpPr txBox="1"/>
          <p:nvPr/>
        </p:nvSpPr>
        <p:spPr>
          <a:xfrm>
            <a:off x="1068860" y="2968712"/>
            <a:ext cx="141484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 understand the important characteristics</a:t>
            </a:r>
          </a:p>
        </p:txBody>
      </p:sp>
      <p:sp>
        <p:nvSpPr>
          <p:cNvPr id="5" name="TextBox 4">
            <a:extLst>
              <a:ext uri="{FF2B5EF4-FFF2-40B4-BE49-F238E27FC236}">
                <a16:creationId xmlns:a16="http://schemas.microsoft.com/office/drawing/2014/main" id="{685464E4-7029-4A7C-9669-9C4C0ABFE3FC}"/>
              </a:ext>
            </a:extLst>
          </p:cNvPr>
          <p:cNvSpPr txBox="1"/>
          <p:nvPr/>
        </p:nvSpPr>
        <p:spPr>
          <a:xfrm>
            <a:off x="2787221" y="2972572"/>
            <a:ext cx="160792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 analyze which attributes affect the category of glass</a:t>
            </a:r>
            <a:endParaRPr lang="en-US"/>
          </a:p>
        </p:txBody>
      </p:sp>
      <p:sp>
        <p:nvSpPr>
          <p:cNvPr id="6" name="TextBox 5">
            <a:extLst>
              <a:ext uri="{FF2B5EF4-FFF2-40B4-BE49-F238E27FC236}">
                <a16:creationId xmlns:a16="http://schemas.microsoft.com/office/drawing/2014/main" id="{A25FA131-1EBC-47BF-8B21-2F4814180BAA}"/>
              </a:ext>
            </a:extLst>
          </p:cNvPr>
          <p:cNvSpPr txBox="1"/>
          <p:nvPr/>
        </p:nvSpPr>
        <p:spPr>
          <a:xfrm>
            <a:off x="4428353" y="2968712"/>
            <a:ext cx="202496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To predict the category of glass from its attributes</a:t>
            </a:r>
            <a:endParaRPr lang="en-US"/>
          </a:p>
        </p:txBody>
      </p:sp>
      <p:sp>
        <p:nvSpPr>
          <p:cNvPr id="7" name="TextBox 6">
            <a:extLst>
              <a:ext uri="{FF2B5EF4-FFF2-40B4-BE49-F238E27FC236}">
                <a16:creationId xmlns:a16="http://schemas.microsoft.com/office/drawing/2014/main" id="{848D2A5D-282C-4199-86AA-3BAAD9BF6C5E}"/>
              </a:ext>
            </a:extLst>
          </p:cNvPr>
          <p:cNvSpPr txBox="1"/>
          <p:nvPr/>
        </p:nvSpPr>
        <p:spPr>
          <a:xfrm>
            <a:off x="6594646" y="2972571"/>
            <a:ext cx="149207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Minimize the efforts of glass makers and sellers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p:nvSpPr>
          <p:cNvPr id="82" name="Rectangle 8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7"/>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pPr>
            <a:r>
              <a:rPr lang="en-US" sz="4100" kern="1200">
                <a:solidFill>
                  <a:schemeClr val="accent1"/>
                </a:solidFill>
                <a:latin typeface="+mj-lt"/>
                <a:ea typeface="+mj-ea"/>
                <a:cs typeface="+mj-cs"/>
                <a:sym typeface="Times New Roman"/>
              </a:rPr>
              <a:t>Data Description</a:t>
            </a:r>
          </a:p>
        </p:txBody>
      </p:sp>
      <p:cxnSp>
        <p:nvCxnSpPr>
          <p:cNvPr id="83" name="Straight Connector 8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0" name="Google Shape;80;p17"/>
          <p:cNvSpPr txBox="1">
            <a:spLocks noGrp="1"/>
          </p:cNvSpPr>
          <p:nvPr>
            <p:ph type="body" idx="1"/>
          </p:nvPr>
        </p:nvSpPr>
        <p:spPr>
          <a:xfrm>
            <a:off x="3732023" y="722907"/>
            <a:ext cx="4783327" cy="3697685"/>
          </a:xfrm>
          <a:prstGeom prst="rect">
            <a:avLst/>
          </a:prstGeom>
        </p:spPr>
        <p:txBody>
          <a:bodyPr spcFirstLastPara="1" vert="horz" lIns="91440" tIns="45720" rIns="91440" bIns="45720" rtlCol="0" anchor="ctr" anchorCtr="0">
            <a:normAutofit/>
          </a:bodyPr>
          <a:lstStyle/>
          <a:p>
            <a:pPr indent="-228600">
              <a:spcAft>
                <a:spcPts val="600"/>
              </a:spcAft>
              <a:buSzPts val="2400"/>
              <a:buFont typeface="Arial" panose="020B0604020202020204" pitchFamily="34" charset="0"/>
              <a:buChar char="•"/>
            </a:pPr>
            <a:r>
              <a:rPr lang="en-US" sz="1800" dirty="0">
                <a:sym typeface="Times New Roman"/>
              </a:rPr>
              <a:t>The dataset contains 10 columns defining different  attributes affecting the category of the  glass</a:t>
            </a:r>
          </a:p>
          <a:p>
            <a:pPr indent="-228600">
              <a:spcAft>
                <a:spcPts val="600"/>
              </a:spcAft>
              <a:buSzPts val="2400"/>
              <a:buFont typeface="Arial" panose="020B0604020202020204" pitchFamily="34" charset="0"/>
              <a:buChar char="•"/>
            </a:pPr>
            <a:r>
              <a:rPr lang="en-US" sz="1800" dirty="0"/>
              <a:t>The dataset has 7 types of possible outputs</a:t>
            </a:r>
          </a:p>
          <a:p>
            <a:pPr marL="457200" lvl="0" indent="-228600">
              <a:spcBef>
                <a:spcPts val="0"/>
              </a:spcBef>
              <a:spcAft>
                <a:spcPts val="600"/>
              </a:spcAft>
              <a:buSzPts val="2400"/>
              <a:buFont typeface="Arial" panose="020B0604020202020204" pitchFamily="34" charset="0"/>
              <a:buChar char="•"/>
            </a:pPr>
            <a:r>
              <a:rPr lang="en-US" sz="1800" dirty="0">
                <a:sym typeface="Times New Roman"/>
              </a:rPr>
              <a:t>Some of the prominent attributes are listed in the next slide</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p:nvSpPr>
          <p:cNvPr id="89" name="Rectangle 8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Google Shape;85;p18"/>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pPr>
            <a:r>
              <a:rPr lang="en-US" kern="1200">
                <a:solidFill>
                  <a:schemeClr val="accent1"/>
                </a:solidFill>
                <a:latin typeface="+mj-lt"/>
                <a:ea typeface="+mj-ea"/>
                <a:cs typeface="+mj-cs"/>
                <a:sym typeface="Times New Roman"/>
              </a:rPr>
              <a:t>Dataset Attributes</a:t>
            </a:r>
          </a:p>
        </p:txBody>
      </p:sp>
      <p:cxnSp>
        <p:nvCxnSpPr>
          <p:cNvPr id="91" name="Straight Connector 9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3E098D0-BCE9-4C47-8B03-28F94FE5004C}"/>
              </a:ext>
            </a:extLst>
          </p:cNvPr>
          <p:cNvSpPr>
            <a:spLocks noGrp="1"/>
          </p:cNvSpPr>
          <p:nvPr>
            <p:ph type="body" idx="1"/>
          </p:nvPr>
        </p:nvSpPr>
        <p:spPr>
          <a:xfrm>
            <a:off x="3732023" y="722907"/>
            <a:ext cx="4783327" cy="3697685"/>
          </a:xfrm>
        </p:spPr>
        <p:txBody>
          <a:bodyPr vert="horz" lIns="91440" tIns="45720" rIns="91440" bIns="45720" rtlCol="0" anchor="ctr">
            <a:normAutofit/>
          </a:bodyPr>
          <a:lstStyle/>
          <a:p>
            <a:pPr indent="-228600">
              <a:spcAft>
                <a:spcPts val="600"/>
              </a:spcAft>
              <a:buFont typeface="Arial" panose="020B0604020202020204" pitchFamily="34" charset="0"/>
              <a:buChar char="•"/>
            </a:pPr>
            <a:r>
              <a:rPr lang="en-US" sz="1800" dirty="0"/>
              <a:t>RI :Refractive index</a:t>
            </a:r>
          </a:p>
          <a:p>
            <a:pPr indent="-228600">
              <a:spcAft>
                <a:spcPts val="600"/>
              </a:spcAft>
              <a:buFont typeface="Arial" panose="020B0604020202020204" pitchFamily="34" charset="0"/>
              <a:buChar char="•"/>
            </a:pPr>
            <a:r>
              <a:rPr lang="en-US" sz="1800" dirty="0"/>
              <a:t>Na :Sodium</a:t>
            </a:r>
          </a:p>
          <a:p>
            <a:pPr indent="-228600">
              <a:spcAft>
                <a:spcPts val="600"/>
              </a:spcAft>
              <a:buFont typeface="Arial" panose="020B0604020202020204" pitchFamily="34" charset="0"/>
              <a:buChar char="•"/>
            </a:pPr>
            <a:r>
              <a:rPr lang="en-US" sz="1800" dirty="0"/>
              <a:t>Mg :Magnesium</a:t>
            </a:r>
          </a:p>
          <a:p>
            <a:pPr indent="-228600">
              <a:spcAft>
                <a:spcPts val="600"/>
              </a:spcAft>
              <a:buFont typeface="Arial" panose="020B0604020202020204" pitchFamily="34" charset="0"/>
              <a:buChar char="•"/>
            </a:pPr>
            <a:r>
              <a:rPr lang="en-US" sz="1800" dirty="0"/>
              <a:t>Al :Aluminum</a:t>
            </a:r>
          </a:p>
          <a:p>
            <a:pPr indent="-228600">
              <a:spcAft>
                <a:spcPts val="600"/>
              </a:spcAft>
              <a:buFont typeface="Arial" panose="020B0604020202020204" pitchFamily="34" charset="0"/>
              <a:buChar char="•"/>
            </a:pPr>
            <a:r>
              <a:rPr lang="en-US" sz="1800" dirty="0"/>
              <a:t>Si :Silicon</a:t>
            </a:r>
          </a:p>
          <a:p>
            <a:pPr indent="-228600">
              <a:spcAft>
                <a:spcPts val="600"/>
              </a:spcAft>
              <a:buFont typeface="Arial" panose="020B0604020202020204" pitchFamily="34" charset="0"/>
              <a:buChar char="•"/>
            </a:pPr>
            <a:r>
              <a:rPr lang="en-US" sz="1800" dirty="0"/>
              <a:t>K :Potassium</a:t>
            </a:r>
          </a:p>
          <a:p>
            <a:pPr indent="-228600">
              <a:spcAft>
                <a:spcPts val="600"/>
              </a:spcAft>
              <a:buFont typeface="Arial" panose="020B0604020202020204" pitchFamily="34" charset="0"/>
              <a:buChar char="•"/>
            </a:pPr>
            <a:r>
              <a:rPr lang="en-US" sz="1800" dirty="0"/>
              <a:t>Ca :calcium</a:t>
            </a:r>
          </a:p>
          <a:p>
            <a:pPr indent="-228600">
              <a:spcAft>
                <a:spcPts val="600"/>
              </a:spcAft>
              <a:buFont typeface="Arial" panose="020B0604020202020204" pitchFamily="34" charset="0"/>
              <a:buChar char="•"/>
            </a:pPr>
            <a:r>
              <a:rPr lang="en-US" sz="1800" dirty="0"/>
              <a:t>Ba :Barium</a:t>
            </a:r>
          </a:p>
          <a:p>
            <a:pPr indent="-228600">
              <a:spcAft>
                <a:spcPts val="600"/>
              </a:spcAft>
              <a:buFont typeface="Arial" panose="020B0604020202020204" pitchFamily="34" charset="0"/>
              <a:buChar char="•"/>
            </a:pPr>
            <a:r>
              <a:rPr lang="en-US" sz="1800" dirty="0"/>
              <a:t>Fe :Iron</a:t>
            </a:r>
          </a:p>
          <a:p>
            <a:pPr indent="-228600">
              <a:spcAft>
                <a:spcPts val="600"/>
              </a:spcAft>
              <a:buFont typeface="Arial" panose="020B0604020202020204" pitchFamily="34" charset="0"/>
              <a:buChar char="•"/>
            </a:pPr>
            <a:r>
              <a:rPr lang="en-US" sz="1800" dirty="0"/>
              <a:t>Type of glass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FE1D-0456-480B-85DA-362834A5512B}"/>
              </a:ext>
            </a:extLst>
          </p:cNvPr>
          <p:cNvSpPr>
            <a:spLocks noGrp="1"/>
          </p:cNvSpPr>
          <p:nvPr>
            <p:ph type="title"/>
          </p:nvPr>
        </p:nvSpPr>
        <p:spPr>
          <a:xfrm>
            <a:off x="466659" y="273843"/>
            <a:ext cx="8048691" cy="994173"/>
          </a:xfrm>
        </p:spPr>
        <p:txBody>
          <a:bodyPr>
            <a:normAutofit/>
          </a:bodyPr>
          <a:lstStyle/>
          <a:p>
            <a:r>
              <a:rPr lang="en-GB" dirty="0">
                <a:latin typeface="Times New Roman"/>
                <a:cs typeface="Calibri Light"/>
              </a:rPr>
              <a:t>Data Preprocessing</a:t>
            </a:r>
            <a:endParaRPr lang="en-GB" dirty="0">
              <a:latin typeface="Times New Roman"/>
              <a:cs typeface="Times New Roman"/>
            </a:endParaRPr>
          </a:p>
        </p:txBody>
      </p:sp>
      <p:graphicFrame>
        <p:nvGraphicFramePr>
          <p:cNvPr id="5" name="Content Placeholder 2">
            <a:extLst>
              <a:ext uri="{FF2B5EF4-FFF2-40B4-BE49-F238E27FC236}">
                <a16:creationId xmlns:a16="http://schemas.microsoft.com/office/drawing/2014/main" id="{B4BD0982-AD8E-4EB5-9FF8-9202ACAB1559}"/>
              </a:ext>
            </a:extLst>
          </p:cNvPr>
          <p:cNvGraphicFramePr>
            <a:graphicFrameLocks noGrp="1"/>
          </p:cNvGraphicFramePr>
          <p:nvPr>
            <p:ph idx="1"/>
            <p:extLst>
              <p:ext uri="{D42A27DB-BD31-4B8C-83A1-F6EECF244321}">
                <p14:modId xmlns:p14="http://schemas.microsoft.com/office/powerpoint/2010/main" val="1622458034"/>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661219" y="1601776"/>
            <a:ext cx="5524238" cy="3293209"/>
          </a:xfrm>
          <a:prstGeom prst="rect">
            <a:avLst/>
          </a:prstGeom>
          <a:noFill/>
        </p:spPr>
        <p:txBody>
          <a:bodyPr wrap="square" rtlCol="0">
            <a:spAutoFit/>
          </a:bodyPr>
          <a:lstStyle/>
          <a:p>
            <a:pPr marL="285750" lvl="0" indent="-285750">
              <a:buFont typeface="Arial" pitchFamily="34" charset="0"/>
              <a:buChar char="•"/>
            </a:pPr>
            <a:r>
              <a:rPr lang="en-US" sz="1600" dirty="0">
                <a:latin typeface="+mn-lt"/>
              </a:rPr>
              <a:t>Oversampling in data analysis are techniques used to adjust the class distribution of a data set used both in statistical sampling, survey design methodology and in machine learning</a:t>
            </a:r>
          </a:p>
          <a:p>
            <a:pPr lvl="0"/>
            <a:endParaRPr lang="en-US" sz="1600" dirty="0">
              <a:latin typeface="+mn-lt"/>
            </a:endParaRPr>
          </a:p>
          <a:p>
            <a:pPr marL="285750" lvl="0" indent="-285750">
              <a:buFont typeface="Arial" pitchFamily="34" charset="0"/>
              <a:buChar char="•"/>
            </a:pPr>
            <a:r>
              <a:rPr lang="en-US" sz="1600" dirty="0">
                <a:latin typeface="+mn-lt"/>
              </a:rPr>
              <a:t>We preprocessed our skewed data to modify unequal rows to create balanced data sets</a:t>
            </a:r>
          </a:p>
          <a:p>
            <a:pPr lvl="0"/>
            <a:endParaRPr lang="en-US" sz="1600" dirty="0">
              <a:latin typeface="+mn-lt"/>
            </a:endParaRPr>
          </a:p>
          <a:p>
            <a:pPr marL="285750" indent="-285750">
              <a:buFont typeface="Arial" pitchFamily="34" charset="0"/>
              <a:buChar char="•"/>
            </a:pPr>
            <a:r>
              <a:rPr lang="en-US" sz="1600" dirty="0">
                <a:latin typeface="+mn-lt"/>
              </a:rPr>
              <a:t>The problem is that the dataset is skewed towards Type = 1 and Type = 2. This skewness can reduce the accuracy of the model. Basically, the values of the types with relatively lesser rows is increased</a:t>
            </a:r>
            <a:endParaRPr lang="en-IN" sz="1600" dirty="0">
              <a:latin typeface="+mn-lt"/>
            </a:endParaRPr>
          </a:p>
          <a:p>
            <a:pPr lvl="0"/>
            <a:endParaRPr lang="en-US" sz="1600" dirty="0">
              <a:latin typeface="+mn-lt"/>
            </a:endParaRPr>
          </a:p>
        </p:txBody>
      </p:sp>
    </p:spTree>
    <p:extLst>
      <p:ext uri="{BB962C8B-B14F-4D97-AF65-F5344CB8AC3E}">
        <p14:creationId xmlns:p14="http://schemas.microsoft.com/office/powerpoint/2010/main" val="1575371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1186</Words>
  <Application>Microsoft Office PowerPoint</Application>
  <PresentationFormat>On-screen Show (16:9)</PresentationFormat>
  <Paragraphs>293</Paragraphs>
  <Slides>31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Calibri Light</vt:lpstr>
      <vt:lpstr>Cambria</vt:lpstr>
      <vt:lpstr>Constantia</vt:lpstr>
      <vt:lpstr>Times New Roman</vt:lpstr>
      <vt:lpstr>Office Theme</vt:lpstr>
      <vt:lpstr>Glass Classification      using KNN</vt:lpstr>
      <vt:lpstr>INDEX</vt:lpstr>
      <vt:lpstr>Introduction</vt:lpstr>
      <vt:lpstr>Motivation</vt:lpstr>
      <vt:lpstr>Problem Definition</vt:lpstr>
      <vt:lpstr>Objectives</vt:lpstr>
      <vt:lpstr>Data Description</vt:lpstr>
      <vt:lpstr>Dataset Attributes</vt:lpstr>
      <vt:lpstr>Data Preprocessing</vt:lpstr>
      <vt:lpstr>Before oversampling</vt:lpstr>
      <vt:lpstr>After oversampling</vt:lpstr>
      <vt:lpstr>KNN</vt:lpstr>
      <vt:lpstr>K – Means Clustering</vt:lpstr>
      <vt:lpstr>K-Means</vt:lpstr>
      <vt:lpstr>Unit Testing</vt:lpstr>
      <vt:lpstr>PowerPoint Presentation</vt:lpstr>
      <vt:lpstr>Selenium Testing</vt:lpstr>
      <vt:lpstr>PowerPoint Presentation</vt:lpstr>
      <vt:lpstr>Software Requirements</vt:lpstr>
      <vt:lpstr>Idea matrix ‘I’</vt:lpstr>
      <vt:lpstr>PowerPoint Presentation</vt:lpstr>
      <vt:lpstr>PowerPoint Presentation</vt:lpstr>
      <vt:lpstr>PowerPoint Presentation</vt:lpstr>
      <vt:lpstr> USE CASE DIAGRAM</vt:lpstr>
      <vt:lpstr>ACTIVITY DIAGRAM</vt:lpstr>
      <vt:lpstr>SEQUENCE DIAGRAM </vt:lpstr>
      <vt:lpstr>Application</vt:lpstr>
      <vt:lpstr>Conclusion</vt:lpstr>
      <vt:lpstr>ANY QUESTIONS?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Quality Prediction</dc:title>
  <dc:creator>lenovo</dc:creator>
  <cp:lastModifiedBy>Rhishabh Hattarki</cp:lastModifiedBy>
  <cp:revision>979</cp:revision>
  <dcterms:modified xsi:type="dcterms:W3CDTF">2019-10-31T13:24:03Z</dcterms:modified>
</cp:coreProperties>
</file>